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7"/>
  </p:notesMasterIdLst>
  <p:sldIdLst>
    <p:sldId id="256" r:id="rId2"/>
    <p:sldId id="257" r:id="rId3"/>
    <p:sldId id="261" r:id="rId4"/>
    <p:sldId id="262" r:id="rId5"/>
    <p:sldId id="263" r:id="rId6"/>
    <p:sldId id="258" r:id="rId7"/>
    <p:sldId id="264" r:id="rId8"/>
    <p:sldId id="265" r:id="rId9"/>
    <p:sldId id="266" r:id="rId10"/>
    <p:sldId id="267" r:id="rId11"/>
    <p:sldId id="268" r:id="rId12"/>
    <p:sldId id="269" r:id="rId13"/>
    <p:sldId id="270" r:id="rId14"/>
    <p:sldId id="271" r:id="rId15"/>
    <p:sldId id="280"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7" r:id="rId30"/>
    <p:sldId id="296" r:id="rId31"/>
    <p:sldId id="298" r:id="rId32"/>
    <p:sldId id="299" r:id="rId33"/>
    <p:sldId id="300" r:id="rId34"/>
    <p:sldId id="301" r:id="rId35"/>
    <p:sldId id="259" r:id="rId36"/>
    <p:sldId id="272" r:id="rId37"/>
    <p:sldId id="273" r:id="rId38"/>
    <p:sldId id="274" r:id="rId39"/>
    <p:sldId id="275" r:id="rId40"/>
    <p:sldId id="276" r:id="rId41"/>
    <p:sldId id="277" r:id="rId42"/>
    <p:sldId id="278" r:id="rId43"/>
    <p:sldId id="282" r:id="rId44"/>
    <p:sldId id="281" r:id="rId45"/>
    <p:sldId id="279" r:id="rId4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9160"/>
    <a:srgbClr val="A97263"/>
    <a:srgbClr val="5EEC3C"/>
    <a:srgbClr val="A40062"/>
    <a:srgbClr val="9EFF29"/>
    <a:srgbClr val="A4660C"/>
    <a:srgbClr val="952F69"/>
    <a:srgbClr val="FF856D"/>
    <a:srgbClr val="FF2549"/>
    <a:srgbClr val="0036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3" d="100"/>
          <a:sy n="113" d="100"/>
        </p:scale>
        <p:origin x="744" y="84"/>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pieChart>
        <c:varyColors val="1"/>
        <c:ser>
          <c:idx val="0"/>
          <c:order val="0"/>
          <c:tx>
            <c:strRef>
              <c:f>Sheet1!$B$1</c:f>
              <c:strCache>
                <c:ptCount val="1"/>
                <c:pt idx="0">
                  <c:v>Sound Shore Hospital: Nurse Time Per Shift (hrs)</c:v>
                </c:pt>
              </c:strCache>
            </c:strRef>
          </c:tx>
          <c:dPt>
            <c:idx val="0"/>
            <c:bubble3D val="0"/>
            <c:spPr>
              <a:gradFill rotWithShape="1">
                <a:gsLst>
                  <a:gs pos="0">
                    <a:schemeClr val="accent5">
                      <a:shade val="58000"/>
                      <a:shade val="51000"/>
                      <a:satMod val="130000"/>
                    </a:schemeClr>
                  </a:gs>
                  <a:gs pos="80000">
                    <a:schemeClr val="accent5">
                      <a:shade val="58000"/>
                      <a:shade val="93000"/>
                      <a:satMod val="130000"/>
                    </a:schemeClr>
                  </a:gs>
                  <a:gs pos="100000">
                    <a:schemeClr val="accent5">
                      <a:shade val="58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16A3-4D88-8210-7AA08A7E087A}"/>
              </c:ext>
            </c:extLst>
          </c:dPt>
          <c:dPt>
            <c:idx val="1"/>
            <c:bubble3D val="0"/>
            <c:spPr>
              <a:gradFill rotWithShape="1">
                <a:gsLst>
                  <a:gs pos="0">
                    <a:schemeClr val="accent5">
                      <a:shade val="86000"/>
                      <a:shade val="51000"/>
                      <a:satMod val="130000"/>
                    </a:schemeClr>
                  </a:gs>
                  <a:gs pos="80000">
                    <a:schemeClr val="accent5">
                      <a:shade val="86000"/>
                      <a:shade val="93000"/>
                      <a:satMod val="130000"/>
                    </a:schemeClr>
                  </a:gs>
                  <a:gs pos="100000">
                    <a:schemeClr val="accent5">
                      <a:shade val="86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16A3-4D88-8210-7AA08A7E087A}"/>
              </c:ext>
            </c:extLst>
          </c:dPt>
          <c:dPt>
            <c:idx val="2"/>
            <c:bubble3D val="0"/>
            <c:spPr>
              <a:gradFill rotWithShape="1">
                <a:gsLst>
                  <a:gs pos="0">
                    <a:schemeClr val="accent5">
                      <a:tint val="86000"/>
                      <a:shade val="51000"/>
                      <a:satMod val="130000"/>
                    </a:schemeClr>
                  </a:gs>
                  <a:gs pos="80000">
                    <a:schemeClr val="accent5">
                      <a:tint val="86000"/>
                      <a:shade val="93000"/>
                      <a:satMod val="130000"/>
                    </a:schemeClr>
                  </a:gs>
                  <a:gs pos="100000">
                    <a:schemeClr val="accent5">
                      <a:tint val="86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16A3-4D88-8210-7AA08A7E087A}"/>
              </c:ext>
            </c:extLst>
          </c:dPt>
          <c:dPt>
            <c:idx val="3"/>
            <c:bubble3D val="0"/>
            <c:spPr>
              <a:gradFill rotWithShape="1">
                <a:gsLst>
                  <a:gs pos="0">
                    <a:schemeClr val="accent5">
                      <a:tint val="58000"/>
                      <a:shade val="51000"/>
                      <a:satMod val="130000"/>
                    </a:schemeClr>
                  </a:gs>
                  <a:gs pos="80000">
                    <a:schemeClr val="accent5">
                      <a:tint val="58000"/>
                      <a:shade val="93000"/>
                      <a:satMod val="130000"/>
                    </a:schemeClr>
                  </a:gs>
                  <a:gs pos="100000">
                    <a:schemeClr val="accent5">
                      <a:tint val="58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16A3-4D88-8210-7AA08A7E087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1"/>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Sheet1!$A$2:$A$5</c:f>
              <c:strCache>
                <c:ptCount val="4"/>
                <c:pt idx="0">
                  <c:v>Miscellaneous</c:v>
                </c:pt>
                <c:pt idx="1">
                  <c:v>Paperwork</c:v>
                </c:pt>
                <c:pt idx="2">
                  <c:v>Prep work</c:v>
                </c:pt>
                <c:pt idx="3">
                  <c:v>Patient care</c:v>
                </c:pt>
              </c:strCache>
            </c:strRef>
          </c:cat>
          <c:val>
            <c:numRef>
              <c:f>Sheet1!$B$2:$B$5</c:f>
              <c:numCache>
                <c:formatCode>General</c:formatCode>
                <c:ptCount val="4"/>
                <c:pt idx="0">
                  <c:v>1.4</c:v>
                </c:pt>
                <c:pt idx="1">
                  <c:v>0.7</c:v>
                </c:pt>
                <c:pt idx="2">
                  <c:v>0.7</c:v>
                </c:pt>
                <c:pt idx="3">
                  <c:v>5.2</c:v>
                </c:pt>
              </c:numCache>
            </c:numRef>
          </c:val>
          <c:extLst>
            <c:ext xmlns:c16="http://schemas.microsoft.com/office/drawing/2014/chart" uri="{C3380CC4-5D6E-409C-BE32-E72D297353CC}">
              <c16:uniqueId val="{00000000-EE7D-4BA4-AFCC-3E75ADACB8B2}"/>
            </c:ext>
          </c:extLst>
        </c:ser>
        <c:dLbls>
          <c:showLegendKey val="0"/>
          <c:showVal val="1"/>
          <c:showCatName val="1"/>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10/19/2020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2438" y="1305232"/>
            <a:ext cx="7989723" cy="1644446"/>
          </a:xfrm>
          <a:noFill/>
          <a:effectLst>
            <a:outerShdw blurRad="50800" dist="38100" dir="2700000" algn="tl" rotWithShape="0">
              <a:prstClr val="black">
                <a:alpha val="40000"/>
              </a:prstClr>
            </a:outerShdw>
          </a:effectLst>
        </p:spPr>
        <p:txBody>
          <a:bodyPr>
            <a:normAutofit/>
          </a:bodyPr>
          <a:lstStyle>
            <a:lvl1pPr algn="r">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837192" y="2979183"/>
            <a:ext cx="7975483" cy="685791"/>
          </a:xfrm>
        </p:spPr>
        <p:txBody>
          <a:bodyPr>
            <a:normAutofit/>
          </a:bodyPr>
          <a:lstStyle>
            <a:lvl1pPr marL="0" indent="0" algn="r">
              <a:buNone/>
              <a:defRPr sz="2800" b="0" i="0">
                <a:solidFill>
                  <a:srgbClr val="AC91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10/19/2020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1590" y="224334"/>
            <a:ext cx="8246070" cy="763526"/>
          </a:xfrm>
        </p:spPr>
        <p:txBody>
          <a:bodyPr>
            <a:normAutofit/>
          </a:bodyPr>
          <a:lstStyle>
            <a:lvl1pPr algn="r">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26843" y="1415845"/>
            <a:ext cx="8246070" cy="3122012"/>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39065" y="450782"/>
            <a:ext cx="5847733" cy="725349"/>
          </a:xfrm>
        </p:spPr>
        <p:txBody>
          <a:bodyPr>
            <a:normAutofit/>
          </a:bodyPr>
          <a:lstStyle>
            <a:lvl1pPr algn="l">
              <a:defRPr sz="3600">
                <a:solidFill>
                  <a:srgbClr val="AC916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839065" y="1214307"/>
            <a:ext cx="5847733" cy="3511061"/>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10/19/2020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2691" y="234772"/>
            <a:ext cx="8093365" cy="763525"/>
          </a:xfrm>
        </p:spPr>
        <p:txBody>
          <a:bodyPr>
            <a:normAutofit/>
          </a:bodyPr>
          <a:lstStyle>
            <a:lvl1pPr algn="r">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596535"/>
            <a:ext cx="4040188"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2068932"/>
            <a:ext cx="4040188"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596535"/>
            <a:ext cx="4041775"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068932"/>
            <a:ext cx="4041775"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10/19/2020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10/19/2020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10/19/2020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10/19/2020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effortlessmath.com/math-topics/ati-teas-6-math-formulas/"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PwTOlF9ez5I" TargetMode="External"/><Relationship Id="rId2" Type="http://schemas.openxmlformats.org/officeDocument/2006/relationships/hyperlink" Target="https://www.youtube.com/watch?v=6PdskvWiBKA" TargetMode="External"/><Relationship Id="rId1" Type="http://schemas.openxmlformats.org/officeDocument/2006/relationships/slideLayout" Target="../slideLayouts/slideLayout3.xml"/><Relationship Id="rId6" Type="http://schemas.openxmlformats.org/officeDocument/2006/relationships/hyperlink" Target="https://www.bcraftmath.com/atiteas.html" TargetMode="External"/><Relationship Id="rId5" Type="http://schemas.openxmlformats.org/officeDocument/2006/relationships/hyperlink" Target="https://www.test-guide.com/teas-study-guide.html" TargetMode="External"/><Relationship Id="rId4" Type="http://schemas.openxmlformats.org/officeDocument/2006/relationships/hyperlink" Target="https://library.ivytech.edu/testprep/TEAS"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7738" y="1569451"/>
            <a:ext cx="8203575" cy="1364225"/>
          </a:xfrm>
        </p:spPr>
        <p:txBody>
          <a:bodyPr>
            <a:normAutofit/>
          </a:bodyPr>
          <a:lstStyle/>
          <a:p>
            <a:pPr lvl="0">
              <a:spcBef>
                <a:spcPts val="0"/>
              </a:spcBef>
            </a:pPr>
            <a:r>
              <a:rPr lang="en" sz="2400" dirty="0"/>
              <a:t>Alvin Webb, Jr.  </a:t>
            </a:r>
            <a:br>
              <a:rPr lang="en" sz="2400" dirty="0"/>
            </a:br>
            <a:r>
              <a:rPr lang="en" sz="2400" dirty="0"/>
              <a:t>Student Suc</a:t>
            </a:r>
            <a:r>
              <a:rPr lang="en-US" sz="2400" dirty="0"/>
              <a:t>c</a:t>
            </a:r>
            <a:r>
              <a:rPr lang="en" sz="2400" dirty="0"/>
              <a:t>ess Coach </a:t>
            </a:r>
            <a:br>
              <a:rPr lang="en" sz="2400" dirty="0"/>
            </a:br>
            <a:r>
              <a:rPr lang="en-US" sz="2400" dirty="0"/>
              <a:t>Student Success Initiatives</a:t>
            </a:r>
            <a:endParaRPr lang="en" sz="2400" dirty="0"/>
          </a:p>
        </p:txBody>
      </p:sp>
      <p:sp>
        <p:nvSpPr>
          <p:cNvPr id="3" name="Subtitle 2"/>
          <p:cNvSpPr>
            <a:spLocks noGrp="1"/>
          </p:cNvSpPr>
          <p:nvPr>
            <p:ph type="subTitle" idx="1"/>
          </p:nvPr>
        </p:nvSpPr>
        <p:spPr>
          <a:xfrm>
            <a:off x="787738" y="2933676"/>
            <a:ext cx="8188953" cy="763525"/>
          </a:xfrm>
        </p:spPr>
        <p:txBody>
          <a:bodyPr>
            <a:noAutofit/>
          </a:bodyPr>
          <a:lstStyle/>
          <a:p>
            <a:r>
              <a:rPr lang="en" sz="4400" dirty="0"/>
              <a:t>TEAS MATH </a:t>
            </a:r>
          </a:p>
          <a:p>
            <a:r>
              <a:rPr lang="en-US" sz="4400" dirty="0"/>
              <a:t>TEST PRE</a:t>
            </a:r>
            <a:r>
              <a:rPr lang="en" sz="4400" dirty="0"/>
              <a:t>P</a:t>
            </a:r>
            <a:endParaRPr lang="en-US" sz="4400" dirty="0"/>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174715"/>
            <a:ext cx="8246070" cy="763526"/>
          </a:xfrm>
        </p:spPr>
        <p:txBody>
          <a:bodyPr>
            <a:normAutofit fontScale="90000"/>
          </a:bodyPr>
          <a:lstStyle/>
          <a:p>
            <a:r>
              <a:rPr lang="en-US" dirty="0"/>
              <a:t>Guidelines for Answering </a:t>
            </a:r>
            <a:br>
              <a:rPr lang="en-US" dirty="0"/>
            </a:br>
            <a:r>
              <a:rPr lang="en-US" dirty="0"/>
              <a:t>Multiple-choice Questions</a:t>
            </a:r>
          </a:p>
        </p:txBody>
      </p:sp>
      <p:sp>
        <p:nvSpPr>
          <p:cNvPr id="3" name="Content Placeholder 2"/>
          <p:cNvSpPr>
            <a:spLocks noGrp="1"/>
          </p:cNvSpPr>
          <p:nvPr>
            <p:ph idx="1"/>
          </p:nvPr>
        </p:nvSpPr>
        <p:spPr>
          <a:xfrm>
            <a:off x="448965" y="1706468"/>
            <a:ext cx="8246070" cy="3122012"/>
          </a:xfrm>
        </p:spPr>
        <p:txBody>
          <a:bodyPr>
            <a:normAutofit fontScale="62500" lnSpcReduction="20000"/>
          </a:bodyPr>
          <a:lstStyle/>
          <a:p>
            <a:r>
              <a:rPr lang="en-US" sz="2900" b="1" dirty="0"/>
              <a:t>Select answers that are longer and more descriptive.</a:t>
            </a:r>
          </a:p>
          <a:p>
            <a:pPr lvl="1"/>
            <a:r>
              <a:rPr lang="en-US" sz="2900" dirty="0"/>
              <a:t>Longer (true) answers stand out and contain more detail. </a:t>
            </a:r>
          </a:p>
          <a:p>
            <a:pPr lvl="1"/>
            <a:r>
              <a:rPr lang="en-US" sz="2900" dirty="0"/>
              <a:t>Shorter (false) answers are created quickly as throwaways.</a:t>
            </a:r>
          </a:p>
          <a:p>
            <a:pPr lvl="1"/>
            <a:r>
              <a:rPr lang="en-US" sz="2900" dirty="0"/>
              <a:t>Descriptive detail is given to help you identify the truth.</a:t>
            </a:r>
          </a:p>
          <a:p>
            <a:endParaRPr lang="en-US" sz="2900" dirty="0"/>
          </a:p>
          <a:p>
            <a:r>
              <a:rPr lang="en-US" sz="2900" b="1" dirty="0"/>
              <a:t>Similar answers give you a clue! One of them is correct, the other is disguised.</a:t>
            </a:r>
            <a:endParaRPr lang="en-US" sz="2900" dirty="0"/>
          </a:p>
          <a:p>
            <a:pPr lvl="1"/>
            <a:endParaRPr lang="en-US" sz="2900" dirty="0"/>
          </a:p>
          <a:p>
            <a:r>
              <a:rPr lang="en-US" sz="2900" b="1" dirty="0"/>
              <a:t>Watch out for “NOT TRUE.”</a:t>
            </a:r>
          </a:p>
          <a:p>
            <a:pPr lvl="1"/>
            <a:r>
              <a:rPr lang="en-US" sz="2900" dirty="0"/>
              <a:t>Remember to reverse your procedure and eliminate truth.</a:t>
            </a:r>
          </a:p>
          <a:p>
            <a:pPr lvl="1"/>
            <a:r>
              <a:rPr lang="en-US" sz="2900" dirty="0"/>
              <a:t>Use the true-false methods described earlier and find the false alternative.</a:t>
            </a:r>
          </a:p>
          <a:p>
            <a:endParaRPr lang="en-US" dirty="0"/>
          </a:p>
        </p:txBody>
      </p:sp>
    </p:spTree>
    <p:extLst>
      <p:ext uri="{BB962C8B-B14F-4D97-AF65-F5344CB8AC3E}">
        <p14:creationId xmlns:p14="http://schemas.microsoft.com/office/powerpoint/2010/main" val="2052199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160539"/>
            <a:ext cx="8246070" cy="763526"/>
          </a:xfrm>
        </p:spPr>
        <p:txBody>
          <a:bodyPr>
            <a:normAutofit fontScale="90000"/>
          </a:bodyPr>
          <a:lstStyle/>
          <a:p>
            <a:r>
              <a:rPr lang="en-US" dirty="0"/>
              <a:t>Guidelines for Answering </a:t>
            </a:r>
            <a:br>
              <a:rPr lang="en-US" dirty="0"/>
            </a:br>
            <a:r>
              <a:rPr lang="en-US" dirty="0"/>
              <a:t>Matching Questions</a:t>
            </a:r>
          </a:p>
        </p:txBody>
      </p:sp>
      <p:sp>
        <p:nvSpPr>
          <p:cNvPr id="3" name="Content Placeholder 2"/>
          <p:cNvSpPr>
            <a:spLocks noGrp="1"/>
          </p:cNvSpPr>
          <p:nvPr>
            <p:ph idx="1"/>
          </p:nvPr>
        </p:nvSpPr>
        <p:spPr>
          <a:xfrm>
            <a:off x="448965" y="1947471"/>
            <a:ext cx="8246070" cy="3122012"/>
          </a:xfrm>
        </p:spPr>
        <p:txBody>
          <a:bodyPr>
            <a:normAutofit fontScale="62500" lnSpcReduction="20000"/>
          </a:bodyPr>
          <a:lstStyle/>
          <a:p>
            <a:r>
              <a:rPr lang="en-US" sz="2900" b="1" dirty="0"/>
              <a:t>Examine both lists to determine the types of items and their relationships.</a:t>
            </a:r>
          </a:p>
          <a:p>
            <a:pPr lvl="1"/>
            <a:r>
              <a:rPr lang="en-US" sz="2900" dirty="0"/>
              <a:t>Remember the test maker may be testing to see if you have mastered terms. </a:t>
            </a:r>
          </a:p>
          <a:p>
            <a:pPr lvl="1"/>
            <a:r>
              <a:rPr lang="en-US" sz="2900" dirty="0"/>
              <a:t>Look completely through both lists to become familiar with the words, build your confidence and enhance your memory of key words or phrases.</a:t>
            </a:r>
          </a:p>
          <a:p>
            <a:pPr lvl="1"/>
            <a:endParaRPr lang="en-US" sz="2900" dirty="0"/>
          </a:p>
          <a:p>
            <a:r>
              <a:rPr lang="en-US" sz="2900" b="1" dirty="0"/>
              <a:t>Use one list as a starting point and go through the second list to find a match.</a:t>
            </a:r>
          </a:p>
          <a:p>
            <a:pPr lvl="1"/>
            <a:r>
              <a:rPr lang="en-US" sz="2900" dirty="0"/>
              <a:t>This process organizes your thinking and promotes memory.</a:t>
            </a:r>
          </a:p>
          <a:p>
            <a:pPr lvl="1"/>
            <a:r>
              <a:rPr lang="en-US" sz="2900" dirty="0"/>
              <a:t>As you become familiar with the second list, you will be able to go straight to a match that you saw when looking through the lists a previous time.</a:t>
            </a:r>
          </a:p>
          <a:p>
            <a:endParaRPr lang="en-US" dirty="0"/>
          </a:p>
        </p:txBody>
      </p:sp>
    </p:spTree>
    <p:extLst>
      <p:ext uri="{BB962C8B-B14F-4D97-AF65-F5344CB8AC3E}">
        <p14:creationId xmlns:p14="http://schemas.microsoft.com/office/powerpoint/2010/main" val="1091777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160539"/>
            <a:ext cx="8246070" cy="763526"/>
          </a:xfrm>
        </p:spPr>
        <p:txBody>
          <a:bodyPr>
            <a:normAutofit fontScale="90000"/>
          </a:bodyPr>
          <a:lstStyle/>
          <a:p>
            <a:r>
              <a:rPr lang="en-US" dirty="0"/>
              <a:t>Guidelines for Answering </a:t>
            </a:r>
            <a:br>
              <a:rPr lang="en-US" dirty="0"/>
            </a:br>
            <a:r>
              <a:rPr lang="en-US" dirty="0"/>
              <a:t>Fill-in-the-blank Questions</a:t>
            </a:r>
          </a:p>
        </p:txBody>
      </p:sp>
      <p:sp>
        <p:nvSpPr>
          <p:cNvPr id="3" name="Content Placeholder 2"/>
          <p:cNvSpPr>
            <a:spLocks noGrp="1"/>
          </p:cNvSpPr>
          <p:nvPr>
            <p:ph idx="1"/>
          </p:nvPr>
        </p:nvSpPr>
        <p:spPr>
          <a:xfrm>
            <a:off x="448965" y="1797154"/>
            <a:ext cx="8246070" cy="3122012"/>
          </a:xfrm>
        </p:spPr>
        <p:txBody>
          <a:bodyPr>
            <a:normAutofit fontScale="77500" lnSpcReduction="20000"/>
          </a:bodyPr>
          <a:lstStyle/>
          <a:p>
            <a:r>
              <a:rPr lang="en-US" sz="2900" b="1" dirty="0"/>
              <a:t>Concentrate on the number of blanks in the sentence and the length of the space.</a:t>
            </a:r>
          </a:p>
          <a:p>
            <a:pPr lvl="1"/>
            <a:r>
              <a:rPr lang="en-US" sz="2900" dirty="0"/>
              <a:t>The test maker is giving you clues to the answer by adding spaces and making them longer.</a:t>
            </a:r>
          </a:p>
          <a:p>
            <a:pPr lvl="1"/>
            <a:endParaRPr lang="en-US" sz="2900" dirty="0"/>
          </a:p>
          <a:p>
            <a:r>
              <a:rPr lang="en-US" sz="2900" b="1" dirty="0"/>
              <a:t>Provide a descriptive answer when you can not think of the exact word or words.</a:t>
            </a:r>
          </a:p>
          <a:p>
            <a:pPr lvl="1"/>
            <a:r>
              <a:rPr lang="en-US" sz="2900" dirty="0"/>
              <a:t>The instructor will often reward your effort with partial credit.</a:t>
            </a:r>
          </a:p>
          <a:p>
            <a:endParaRPr lang="en-US" dirty="0"/>
          </a:p>
        </p:txBody>
      </p:sp>
    </p:spTree>
    <p:extLst>
      <p:ext uri="{BB962C8B-B14F-4D97-AF65-F5344CB8AC3E}">
        <p14:creationId xmlns:p14="http://schemas.microsoft.com/office/powerpoint/2010/main" val="1481112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167627"/>
            <a:ext cx="8246070" cy="763526"/>
          </a:xfrm>
        </p:spPr>
        <p:txBody>
          <a:bodyPr>
            <a:normAutofit fontScale="90000"/>
          </a:bodyPr>
          <a:lstStyle/>
          <a:p>
            <a:r>
              <a:rPr lang="en-US" dirty="0"/>
              <a:t>Guidelines for </a:t>
            </a:r>
            <a:br>
              <a:rPr lang="en-US" dirty="0"/>
            </a:br>
            <a:r>
              <a:rPr lang="en-US" dirty="0"/>
              <a:t>Essay Questions</a:t>
            </a:r>
          </a:p>
        </p:txBody>
      </p:sp>
      <p:sp>
        <p:nvSpPr>
          <p:cNvPr id="3" name="Content Placeholder 2"/>
          <p:cNvSpPr>
            <a:spLocks noGrp="1"/>
          </p:cNvSpPr>
          <p:nvPr>
            <p:ph idx="1"/>
          </p:nvPr>
        </p:nvSpPr>
        <p:spPr>
          <a:xfrm>
            <a:off x="448965" y="1706468"/>
            <a:ext cx="8246070" cy="3122012"/>
          </a:xfrm>
        </p:spPr>
        <p:txBody>
          <a:bodyPr>
            <a:normAutofit fontScale="47500" lnSpcReduction="20000"/>
          </a:bodyPr>
          <a:lstStyle/>
          <a:p>
            <a:r>
              <a:rPr lang="en-US" sz="2900" b="1" dirty="0"/>
              <a:t>Organize your thoughts before you begin to write.</a:t>
            </a:r>
          </a:p>
          <a:p>
            <a:pPr lvl="1"/>
            <a:r>
              <a:rPr lang="en-US" sz="2900" dirty="0"/>
              <a:t>A short outline on a separate piece of paper will improve your essay. </a:t>
            </a:r>
          </a:p>
          <a:p>
            <a:pPr lvl="1"/>
            <a:r>
              <a:rPr lang="en-US" sz="2900" dirty="0"/>
              <a:t>Write the topics and the key introductory words.</a:t>
            </a:r>
          </a:p>
          <a:p>
            <a:endParaRPr lang="en-US" sz="2900" dirty="0"/>
          </a:p>
          <a:p>
            <a:r>
              <a:rPr lang="en-US" sz="2900" b="1" dirty="0"/>
              <a:t>Paraphrase the original question to form your introductory statement.</a:t>
            </a:r>
          </a:p>
          <a:p>
            <a:pPr lvl="1"/>
            <a:r>
              <a:rPr lang="en-US" sz="2900" dirty="0"/>
              <a:t>This process helps you get the question straight in your mind.</a:t>
            </a:r>
          </a:p>
          <a:p>
            <a:pPr lvl="1"/>
            <a:r>
              <a:rPr lang="en-US" sz="2900" dirty="0"/>
              <a:t>Restating the question allows the teacher to see how you understood the question. Perhaps you understood it to mean something other than what the teacher intended.</a:t>
            </a:r>
          </a:p>
          <a:p>
            <a:pPr lvl="1"/>
            <a:endParaRPr lang="en-US" sz="2900" dirty="0"/>
          </a:p>
          <a:p>
            <a:r>
              <a:rPr lang="en-US" sz="2900" b="1" dirty="0"/>
              <a:t>Use the principles of English composition.</a:t>
            </a:r>
          </a:p>
          <a:p>
            <a:pPr lvl="1"/>
            <a:r>
              <a:rPr lang="en-US" sz="2900" dirty="0"/>
              <a:t>Form a clear thesis statement (statement of purpose) and place it as near to the beginning as possible.</a:t>
            </a:r>
          </a:p>
          <a:p>
            <a:pPr lvl="1"/>
            <a:r>
              <a:rPr lang="en-US" sz="2900" dirty="0"/>
              <a:t>Provide clear explanations to back up the main concept.</a:t>
            </a:r>
          </a:p>
          <a:p>
            <a:pPr lvl="1"/>
            <a:r>
              <a:rPr lang="en-US" sz="2900" dirty="0"/>
              <a:t>Remember, a complete answer usually has a main idea, supporting details and illustrative examples.</a:t>
            </a:r>
          </a:p>
          <a:p>
            <a:endParaRPr lang="en-US" dirty="0"/>
          </a:p>
        </p:txBody>
      </p:sp>
    </p:spTree>
    <p:extLst>
      <p:ext uri="{BB962C8B-B14F-4D97-AF65-F5344CB8AC3E}">
        <p14:creationId xmlns:p14="http://schemas.microsoft.com/office/powerpoint/2010/main" val="3956595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167627"/>
            <a:ext cx="8246070" cy="763526"/>
          </a:xfrm>
        </p:spPr>
        <p:txBody>
          <a:bodyPr>
            <a:normAutofit fontScale="90000"/>
          </a:bodyPr>
          <a:lstStyle/>
          <a:p>
            <a:r>
              <a:rPr lang="en-US" dirty="0"/>
              <a:t>Guidelines for </a:t>
            </a:r>
            <a:br>
              <a:rPr lang="en-US" dirty="0"/>
            </a:br>
            <a:r>
              <a:rPr lang="en-US" dirty="0"/>
              <a:t>Essay Questions</a:t>
            </a:r>
          </a:p>
        </p:txBody>
      </p:sp>
      <p:sp>
        <p:nvSpPr>
          <p:cNvPr id="3" name="Content Placeholder 2"/>
          <p:cNvSpPr>
            <a:spLocks noGrp="1"/>
          </p:cNvSpPr>
          <p:nvPr>
            <p:ph idx="1"/>
          </p:nvPr>
        </p:nvSpPr>
        <p:spPr>
          <a:xfrm>
            <a:off x="448965" y="1706468"/>
            <a:ext cx="8246070" cy="3122012"/>
          </a:xfrm>
        </p:spPr>
        <p:txBody>
          <a:bodyPr>
            <a:normAutofit fontScale="47500" lnSpcReduction="20000"/>
          </a:bodyPr>
          <a:lstStyle/>
          <a:p>
            <a:r>
              <a:rPr lang="en-US" sz="2900" b="1" dirty="0"/>
              <a:t>Write clearly! Teachers need to be able to read it.</a:t>
            </a:r>
          </a:p>
          <a:p>
            <a:pPr lvl="1"/>
            <a:r>
              <a:rPr lang="en-US" sz="2900" dirty="0"/>
              <a:t>Making teachers work hard to read lowers your grade. </a:t>
            </a:r>
          </a:p>
          <a:p>
            <a:pPr lvl="1"/>
            <a:r>
              <a:rPr lang="en-US" sz="2900" dirty="0"/>
              <a:t>Print clearly, using a dark-colored erasable ball point pen.</a:t>
            </a:r>
          </a:p>
          <a:p>
            <a:pPr lvl="1"/>
            <a:r>
              <a:rPr lang="en-US" sz="2900" dirty="0"/>
              <a:t>Avoid crossing out words or sentences, and don’t smudge your paper.</a:t>
            </a:r>
          </a:p>
          <a:p>
            <a:pPr lvl="1"/>
            <a:r>
              <a:rPr lang="en-US" sz="2900" dirty="0"/>
              <a:t>Remember to save some space for a brief but adequate summary.</a:t>
            </a:r>
          </a:p>
          <a:p>
            <a:endParaRPr lang="en-US" sz="2900" dirty="0"/>
          </a:p>
          <a:p>
            <a:r>
              <a:rPr lang="en-US" sz="2900" b="1" dirty="0"/>
              <a:t>Use lists or bullets wherever possible.</a:t>
            </a:r>
          </a:p>
          <a:p>
            <a:pPr lvl="1"/>
            <a:r>
              <a:rPr lang="en-US" sz="2900" dirty="0"/>
              <a:t>Numbers or bullets allow the teacher to easily see your points.</a:t>
            </a:r>
          </a:p>
          <a:p>
            <a:pPr lvl="1"/>
            <a:r>
              <a:rPr lang="en-US" sz="2900" dirty="0"/>
              <a:t>Never bury your lists or key points in the middle of a paragraph.</a:t>
            </a:r>
          </a:p>
          <a:p>
            <a:pPr lvl="1"/>
            <a:r>
              <a:rPr lang="en-US" sz="2900" dirty="0"/>
              <a:t>If you must use a long paragraph, underline your key points.</a:t>
            </a:r>
          </a:p>
          <a:p>
            <a:pPr lvl="1"/>
            <a:endParaRPr lang="en-US" sz="2900" dirty="0"/>
          </a:p>
          <a:p>
            <a:r>
              <a:rPr lang="en-US" sz="2900" b="1" dirty="0"/>
              <a:t>Identify the verbs or words in the question that give you direction.</a:t>
            </a:r>
          </a:p>
          <a:p>
            <a:pPr lvl="1"/>
            <a:r>
              <a:rPr lang="en-US" sz="2900" dirty="0"/>
              <a:t>Key words in each question describe the task you are expected to complete.</a:t>
            </a:r>
          </a:p>
          <a:p>
            <a:pPr lvl="1"/>
            <a:r>
              <a:rPr lang="en-US" sz="2900" dirty="0"/>
              <a:t>Circle the direction words in the question to make sure that you are focusing on the desired task.</a:t>
            </a:r>
          </a:p>
          <a:p>
            <a:pPr marL="457200" lvl="1" indent="0">
              <a:buNone/>
            </a:pPr>
            <a:endParaRPr lang="en-US" sz="2900" dirty="0"/>
          </a:p>
          <a:p>
            <a:endParaRPr lang="en-US" dirty="0"/>
          </a:p>
        </p:txBody>
      </p:sp>
    </p:spTree>
    <p:extLst>
      <p:ext uri="{BB962C8B-B14F-4D97-AF65-F5344CB8AC3E}">
        <p14:creationId xmlns:p14="http://schemas.microsoft.com/office/powerpoint/2010/main" val="2662273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AB7DB-64B3-4D6A-806F-80128C84E50A}"/>
              </a:ext>
            </a:extLst>
          </p:cNvPr>
          <p:cNvSpPr>
            <a:spLocks noGrp="1"/>
          </p:cNvSpPr>
          <p:nvPr>
            <p:ph type="title"/>
          </p:nvPr>
        </p:nvSpPr>
        <p:spPr>
          <a:xfrm>
            <a:off x="426843" y="160538"/>
            <a:ext cx="8246070" cy="763526"/>
          </a:xfrm>
        </p:spPr>
        <p:txBody>
          <a:bodyPr>
            <a:noAutofit/>
          </a:bodyPr>
          <a:lstStyle/>
          <a:p>
            <a:r>
              <a:rPr lang="en-US" sz="3200" b="1" dirty="0">
                <a:effectLst/>
                <a:latin typeface="+mn-lt"/>
                <a:cs typeface="Arial" pitchFamily="34" charset="0"/>
              </a:rPr>
              <a:t>ATI TEAS:  </a:t>
            </a:r>
            <a:br>
              <a:rPr lang="en-US" sz="3200" b="1" dirty="0">
                <a:effectLst/>
                <a:latin typeface="+mn-lt"/>
                <a:cs typeface="Arial" pitchFamily="34" charset="0"/>
              </a:rPr>
            </a:br>
            <a:r>
              <a:rPr lang="en-US" sz="3200" b="1" dirty="0">
                <a:effectLst/>
                <a:latin typeface="+mn-lt"/>
                <a:cs typeface="Arial" pitchFamily="34" charset="0"/>
              </a:rPr>
              <a:t>The actual exam</a:t>
            </a:r>
            <a:endParaRPr lang="en-US" sz="3200" dirty="0">
              <a:latin typeface="+mn-lt"/>
            </a:endParaRPr>
          </a:p>
        </p:txBody>
      </p:sp>
      <p:sp>
        <p:nvSpPr>
          <p:cNvPr id="6" name="Content Placeholder 2">
            <a:extLst>
              <a:ext uri="{FF2B5EF4-FFF2-40B4-BE49-F238E27FC236}">
                <a16:creationId xmlns:a16="http://schemas.microsoft.com/office/drawing/2014/main" id="{D6B8AB82-8B78-4116-96E2-6E5C641E5C4F}"/>
              </a:ext>
            </a:extLst>
          </p:cNvPr>
          <p:cNvSpPr txBox="1">
            <a:spLocks/>
          </p:cNvSpPr>
          <p:nvPr/>
        </p:nvSpPr>
        <p:spPr>
          <a:xfrm>
            <a:off x="506819" y="992208"/>
            <a:ext cx="8229600" cy="3657601"/>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cs typeface="Calibri" panose="020F0502020204030204" pitchFamily="34" charset="0"/>
              </a:rPr>
              <a:t>Subject:  		     		</a:t>
            </a:r>
            <a:r>
              <a:rPr kumimoji="0" lang="en-US" sz="2800" b="1" i="0" u="none" strike="noStrike" kern="1200" cap="none" spc="0" normalizeH="0" baseline="0" noProof="0" dirty="0">
                <a:ln>
                  <a:noFill/>
                </a:ln>
                <a:solidFill>
                  <a:sysClr val="windowText" lastClr="000000"/>
                </a:solidFill>
                <a:effectLst/>
                <a:uLnTx/>
                <a:uFillTx/>
                <a:cs typeface="Calibri" panose="020F0502020204030204" pitchFamily="34" charset="0"/>
              </a:rPr>
              <a:t>Math</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cs typeface="Calibri" panose="020F0502020204030204" pitchFamily="34" charset="0"/>
              </a:rPr>
              <a:t># Questions:			36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cs typeface="Calibri" panose="020F0502020204030204" pitchFamily="34" charset="0"/>
              </a:rPr>
              <a:t>% of test questions:		22%</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cs typeface="Calibri" panose="020F0502020204030204" pitchFamily="34" charset="0"/>
              </a:rPr>
              <a:t>Time given:				54 minutes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cs typeface="Calibri" panose="020F0502020204030204" pitchFamily="34" charset="0"/>
              </a:rPr>
              <a:t>Each question:			About 1 minute 30 						seconds</a:t>
            </a:r>
          </a:p>
          <a:p>
            <a:pPr marL="0" marR="0" lvl="0" indent="0" algn="l" defTabSz="914400" rtl="0" eaLnBrk="1" fontAlgn="auto" latinLnBrk="0" hangingPunct="1">
              <a:lnSpc>
                <a:spcPct val="100000"/>
              </a:lnSpc>
              <a:spcBef>
                <a:spcPct val="20000"/>
              </a:spcBef>
              <a:spcAft>
                <a:spcPts val="0"/>
              </a:spcAft>
              <a:buClrTx/>
              <a:buSzTx/>
              <a:buNone/>
              <a:tabLst/>
              <a:defRPr/>
            </a:pPr>
            <a:endParaRPr kumimoji="0" lang="en-US" sz="2800" b="0" i="0" u="none" strike="noStrike" kern="1200" cap="none" spc="0" normalizeH="0" baseline="0" noProof="0" dirty="0">
              <a:ln>
                <a:noFill/>
              </a:ln>
              <a:solidFill>
                <a:sysClr val="windowText" lastClr="000000"/>
              </a:solidFill>
              <a:effectLst/>
              <a:uLnTx/>
              <a:uFillTx/>
              <a:cs typeface="Calibri" panose="020F0502020204030204" pitchFamily="34" charset="0"/>
            </a:endParaRPr>
          </a:p>
          <a:p>
            <a:pPr marL="0" marR="0" lvl="0" indent="0" algn="ctr" defTabSz="914400" rtl="0" eaLnBrk="1" fontAlgn="auto" latinLnBrk="0" hangingPunct="1">
              <a:lnSpc>
                <a:spcPct val="100000"/>
              </a:lnSpc>
              <a:spcBef>
                <a:spcPct val="20000"/>
              </a:spcBef>
              <a:spcAft>
                <a:spcPts val="0"/>
              </a:spcAft>
              <a:buClrTx/>
              <a:buSzTx/>
              <a:buNone/>
              <a:tabLst/>
              <a:defRPr/>
            </a:pPr>
            <a:r>
              <a:rPr kumimoji="0" lang="en-US" sz="2800" b="0" i="1" u="none" strike="noStrike" kern="1200" cap="none" spc="0" normalizeH="0" baseline="0" noProof="0" dirty="0">
                <a:ln>
                  <a:noFill/>
                </a:ln>
                <a:solidFill>
                  <a:sysClr val="windowText" lastClr="000000"/>
                </a:solidFill>
                <a:effectLst/>
                <a:uLnTx/>
                <a:uFillTx/>
                <a:cs typeface="Calibri" panose="020F0502020204030204" pitchFamily="34" charset="0"/>
              </a:rPr>
              <a:t>23 questions Number and Algebra, 9 questions Measurement and Data, 4 Pretest Items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947054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AB7DB-64B3-4D6A-806F-80128C84E50A}"/>
              </a:ext>
            </a:extLst>
          </p:cNvPr>
          <p:cNvSpPr>
            <a:spLocks noGrp="1"/>
          </p:cNvSpPr>
          <p:nvPr>
            <p:ph type="title"/>
          </p:nvPr>
        </p:nvSpPr>
        <p:spPr>
          <a:xfrm>
            <a:off x="2838757" y="68011"/>
            <a:ext cx="5847733" cy="463618"/>
          </a:xfrm>
        </p:spPr>
        <p:txBody>
          <a:bodyPr>
            <a:noAutofit/>
          </a:bodyPr>
          <a:lstStyle/>
          <a:p>
            <a:r>
              <a:rPr lang="en-US" sz="2400" b="1" dirty="0">
                <a:effectLst/>
                <a:latin typeface="+mn-lt"/>
                <a:cs typeface="Arial" pitchFamily="34" charset="0"/>
              </a:rPr>
              <a:t>ATI TEAS: The actual exam</a:t>
            </a:r>
            <a:endParaRPr lang="en-US" sz="2400" dirty="0">
              <a:latin typeface="+mn-lt"/>
            </a:endParaRPr>
          </a:p>
        </p:txBody>
      </p:sp>
      <p:pic>
        <p:nvPicPr>
          <p:cNvPr id="4" name="Content Placeholder 3">
            <a:extLst>
              <a:ext uri="{FF2B5EF4-FFF2-40B4-BE49-F238E27FC236}">
                <a16:creationId xmlns:a16="http://schemas.microsoft.com/office/drawing/2014/main" id="{F58BAF69-543F-4424-914F-875AADD5D419}"/>
              </a:ext>
            </a:extLst>
          </p:cNvPr>
          <p:cNvPicPr>
            <a:picLocks noGrp="1" noChangeAspect="1"/>
          </p:cNvPicPr>
          <p:nvPr>
            <p:ph idx="1"/>
          </p:nvPr>
        </p:nvPicPr>
        <p:blipFill>
          <a:blip r:embed="rId2"/>
          <a:stretch>
            <a:fillRect/>
          </a:stretch>
        </p:blipFill>
        <p:spPr>
          <a:xfrm>
            <a:off x="3845220" y="511294"/>
            <a:ext cx="3834808" cy="4564195"/>
          </a:xfrm>
          <a:prstGeom prst="rect">
            <a:avLst/>
          </a:prstGeom>
        </p:spPr>
      </p:pic>
    </p:spTree>
    <p:extLst>
      <p:ext uri="{BB962C8B-B14F-4D97-AF65-F5344CB8AC3E}">
        <p14:creationId xmlns:p14="http://schemas.microsoft.com/office/powerpoint/2010/main" val="2476481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61F700-EF06-4B35-B5B5-0D60B7B23E66}"/>
              </a:ext>
            </a:extLst>
          </p:cNvPr>
          <p:cNvSpPr>
            <a:spLocks noGrp="1"/>
          </p:cNvSpPr>
          <p:nvPr>
            <p:ph type="title"/>
          </p:nvPr>
        </p:nvSpPr>
        <p:spPr/>
        <p:txBody>
          <a:bodyPr/>
          <a:lstStyle/>
          <a:p>
            <a:r>
              <a:rPr lang="en-US" dirty="0"/>
              <a:t>Number and Algebra</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0555E9E3-2571-40F2-A6F7-9D018933DEDA}"/>
                  </a:ext>
                </a:extLst>
              </p:cNvPr>
              <p:cNvSpPr>
                <a:spLocks noGrp="1"/>
              </p:cNvSpPr>
              <p:nvPr>
                <p:ph idx="1"/>
              </p:nvPr>
            </p:nvSpPr>
            <p:spPr>
              <a:xfrm>
                <a:off x="426843" y="1415844"/>
                <a:ext cx="8246070" cy="3503321"/>
              </a:xfrm>
            </p:spPr>
            <p:txBody>
              <a:bodyPr>
                <a:normAutofit fontScale="92500" lnSpcReduction="10000"/>
              </a:bodyPr>
              <a:lstStyle/>
              <a:p>
                <a:pPr marL="0" indent="0">
                  <a:buNone/>
                </a:pPr>
                <a:r>
                  <a:rPr lang="en-US" dirty="0"/>
                  <a:t>1. How do you write the fraction </a:t>
                </a:r>
                <a14:m>
                  <m:oMath xmlns:m="http://schemas.openxmlformats.org/officeDocument/2006/math">
                    <m:r>
                      <a:rPr lang="en-US" b="0" i="1" smtClean="0">
                        <a:latin typeface="Cambria Math" panose="02040503050406030204" pitchFamily="18" charset="0"/>
                      </a:rPr>
                      <m:t>40</m:t>
                    </m:r>
                    <m:f>
                      <m:fPr>
                        <m:ctrlPr>
                          <a:rPr lang="en-US" b="0" i="1" smtClean="0">
                            <a:latin typeface="Cambria Math" panose="02040503050406030204" pitchFamily="18" charset="0"/>
                          </a:rPr>
                        </m:ctrlPr>
                      </m:fPr>
                      <m:num>
                        <m:r>
                          <a:rPr lang="en-US" b="0" i="1" smtClean="0">
                            <a:latin typeface="Cambria Math" panose="02040503050406030204" pitchFamily="18" charset="0"/>
                          </a:rPr>
                          <m:t>31</m:t>
                        </m:r>
                      </m:num>
                      <m:den>
                        <m:r>
                          <a:rPr lang="en-US" b="0" i="1" smtClean="0">
                            <a:latin typeface="Cambria Math" panose="02040503050406030204" pitchFamily="18" charset="0"/>
                          </a:rPr>
                          <m:t>10,000</m:t>
                        </m:r>
                      </m:den>
                    </m:f>
                  </m:oMath>
                </a14:m>
                <a:r>
                  <a:rPr lang="en-US" dirty="0"/>
                  <a:t> as a decimal?</a:t>
                </a:r>
              </a:p>
              <a:p>
                <a:pPr marL="0" indent="0">
                  <a:buNone/>
                </a:pPr>
                <a:r>
                  <a:rPr lang="en-US" dirty="0"/>
                  <a:t>2. How do you write the decimal number 0.016 as a fraction?</a:t>
                </a:r>
              </a:p>
              <a:p>
                <a:pPr marL="0" indent="0">
                  <a:buNone/>
                </a:pPr>
                <a:r>
                  <a:rPr lang="en-US" dirty="0"/>
                  <a:t>3. What is the decimal value of 3.5%?</a:t>
                </a:r>
              </a:p>
              <a:p>
                <a:pPr marL="0" indent="0">
                  <a:buNone/>
                </a:pPr>
                <a:r>
                  <a:rPr lang="en-US" dirty="0"/>
                  <a:t>4. Find the quotient: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36</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28</m:t>
                        </m:r>
                      </m:num>
                      <m:den>
                        <m:r>
                          <a:rPr lang="en-US" b="0" i="1" smtClean="0">
                            <a:latin typeface="Cambria Math" panose="02040503050406030204" pitchFamily="18" charset="0"/>
                          </a:rPr>
                          <m:t>45</m:t>
                        </m:r>
                      </m:den>
                    </m:f>
                    <m:r>
                      <a:rPr lang="en-US" b="0" i="0" smtClean="0">
                        <a:latin typeface="Cambria Math" panose="02040503050406030204" pitchFamily="18" charset="0"/>
                      </a:rPr>
                      <m:t>.</m:t>
                    </m:r>
                  </m:oMath>
                </a14:m>
                <a:r>
                  <a:rPr lang="en-US" dirty="0"/>
                  <a:t> </a:t>
                </a:r>
              </a:p>
              <a:p>
                <a:pPr marL="0" indent="0">
                  <a:buNone/>
                </a:pPr>
                <a:r>
                  <a:rPr lang="en-US" dirty="0"/>
                  <a:t>5. What is the correct answer to this expression:     4</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18</m:t>
                        </m:r>
                        <m:r>
                          <a:rPr lang="en-US" b="0" i="1" smtClean="0">
                            <a:latin typeface="Cambria Math" panose="02040503050406030204" pitchFamily="18" charset="0"/>
                            <a:ea typeface="Cambria Math" panose="02040503050406030204" pitchFamily="18" charset="0"/>
                          </a:rPr>
                          <m:t>÷3</m:t>
                        </m:r>
                      </m:e>
                    </m:d>
                    <m:r>
                      <a:rPr lang="en-US" b="0" i="1" smtClean="0">
                        <a:latin typeface="Cambria Math" panose="02040503050406030204" pitchFamily="18" charset="0"/>
                        <a:ea typeface="Cambria Math" panose="02040503050406030204" pitchFamily="18" charset="0"/>
                      </a:rPr>
                      <m:t>×2=</m:t>
                    </m:r>
                    <m:r>
                      <a:rPr lang="en-US" b="0" i="0" smtClean="0">
                        <a:latin typeface="Cambria Math" panose="02040503050406030204" pitchFamily="18" charset="0"/>
                        <a:ea typeface="Cambria Math" panose="02040503050406030204" pitchFamily="18" charset="0"/>
                      </a:rPr>
                      <m:t> ? </m:t>
                    </m:r>
                  </m:oMath>
                </a14:m>
                <a:endParaRPr lang="en-US" dirty="0"/>
              </a:p>
            </p:txBody>
          </p:sp>
        </mc:Choice>
        <mc:Fallback xmlns="">
          <p:sp>
            <p:nvSpPr>
              <p:cNvPr id="5" name="Content Placeholder 4">
                <a:extLst>
                  <a:ext uri="{FF2B5EF4-FFF2-40B4-BE49-F238E27FC236}">
                    <a16:creationId xmlns:a16="http://schemas.microsoft.com/office/drawing/2014/main" id="{0555E9E3-2571-40F2-A6F7-9D018933DEDA}"/>
                  </a:ext>
                </a:extLst>
              </p:cNvPr>
              <p:cNvSpPr>
                <a:spLocks noGrp="1" noRot="1" noChangeAspect="1" noMove="1" noResize="1" noEditPoints="1" noAdjustHandles="1" noChangeArrowheads="1" noChangeShapeType="1" noTextEdit="1"/>
              </p:cNvSpPr>
              <p:nvPr>
                <p:ph idx="1"/>
              </p:nvPr>
            </p:nvSpPr>
            <p:spPr>
              <a:xfrm>
                <a:off x="426843" y="1415844"/>
                <a:ext cx="8246070" cy="3503321"/>
              </a:xfrm>
              <a:blipFill>
                <a:blip r:embed="rId2"/>
                <a:stretch>
                  <a:fillRect l="-1330" t="-348"/>
                </a:stretch>
              </a:blipFill>
            </p:spPr>
            <p:txBody>
              <a:bodyPr/>
              <a:lstStyle/>
              <a:p>
                <a:r>
                  <a:rPr lang="en-US">
                    <a:noFill/>
                  </a:rPr>
                  <a:t> </a:t>
                </a:r>
              </a:p>
            </p:txBody>
          </p:sp>
        </mc:Fallback>
      </mc:AlternateContent>
    </p:spTree>
    <p:extLst>
      <p:ext uri="{BB962C8B-B14F-4D97-AF65-F5344CB8AC3E}">
        <p14:creationId xmlns:p14="http://schemas.microsoft.com/office/powerpoint/2010/main" val="3679547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61F700-EF06-4B35-B5B5-0D60B7B23E66}"/>
              </a:ext>
            </a:extLst>
          </p:cNvPr>
          <p:cNvSpPr>
            <a:spLocks noGrp="1"/>
          </p:cNvSpPr>
          <p:nvPr>
            <p:ph type="title"/>
          </p:nvPr>
        </p:nvSpPr>
        <p:spPr/>
        <p:txBody>
          <a:bodyPr/>
          <a:lstStyle/>
          <a:p>
            <a:r>
              <a:rPr lang="en-US" dirty="0"/>
              <a:t>Number and Algebra</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0555E9E3-2571-40F2-A6F7-9D018933DEDA}"/>
                  </a:ext>
                </a:extLst>
              </p:cNvPr>
              <p:cNvSpPr>
                <a:spLocks noGrp="1"/>
              </p:cNvSpPr>
              <p:nvPr>
                <p:ph idx="1"/>
              </p:nvPr>
            </p:nvSpPr>
            <p:spPr>
              <a:xfrm>
                <a:off x="426843" y="1415844"/>
                <a:ext cx="8246070" cy="3503321"/>
              </a:xfrm>
            </p:spPr>
            <p:txBody>
              <a:bodyPr>
                <a:normAutofit/>
              </a:bodyPr>
              <a:lstStyle/>
              <a:p>
                <a:pPr marL="0" indent="0">
                  <a:buNone/>
                </a:pPr>
                <a:r>
                  <a:rPr lang="en-US" dirty="0"/>
                  <a:t>6. Find the sum: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8</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4</m:t>
                        </m:r>
                      </m:den>
                    </m:f>
                  </m:oMath>
                </a14:m>
                <a:r>
                  <a:rPr lang="en-US" dirty="0"/>
                  <a:t> .</a:t>
                </a:r>
              </a:p>
              <a:p>
                <a:pPr marL="0" indent="0">
                  <a:buNone/>
                </a:pPr>
                <a:r>
                  <a:rPr lang="en-US" dirty="0"/>
                  <a:t>7. Which of the numbers in the following series has the greatest value: -7, 0, -2.1, -0.8?</a:t>
                </a:r>
              </a:p>
              <a:p>
                <a:pPr marL="0" indent="0">
                  <a:buNone/>
                </a:pPr>
                <a:r>
                  <a:rPr lang="en-US" dirty="0"/>
                  <a:t>8. Solve the following equation 5</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=65</m:t>
                    </m:r>
                  </m:oMath>
                </a14:m>
                <a:r>
                  <a:rPr lang="en-US" dirty="0"/>
                  <a:t> for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oMath>
                </a14:m>
                <a:endParaRPr lang="en-US" dirty="0"/>
              </a:p>
              <a:p>
                <a:pPr marL="0" indent="0">
                  <a:buNone/>
                </a:pPr>
                <a:r>
                  <a:rPr lang="en-US" dirty="0"/>
                  <a:t>9. Solve the equation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−45=0</m:t>
                    </m:r>
                  </m:oMath>
                </a14:m>
                <a:r>
                  <a:rPr lang="en-US" dirty="0"/>
                  <a:t> for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oMath>
                </a14:m>
                <a:endParaRPr lang="en-US" dirty="0"/>
              </a:p>
              <a:p>
                <a:pPr marL="0" indent="0">
                  <a:buNone/>
                </a:pPr>
                <a:r>
                  <a:rPr lang="en-US" dirty="0"/>
                  <a:t>10. Solve the equation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4</m:t>
                        </m:r>
                      </m:den>
                    </m:f>
                    <m:r>
                      <a:rPr lang="en-US" b="0" i="1" smtClean="0">
                        <a:latin typeface="Cambria Math" panose="02040503050406030204" pitchFamily="18" charset="0"/>
                      </a:rPr>
                      <m:t>𝑛</m:t>
                    </m:r>
                    <m:r>
                      <a:rPr lang="en-US" b="0" i="1" smtClean="0">
                        <a:latin typeface="Cambria Math" panose="02040503050406030204" pitchFamily="18" charset="0"/>
                      </a:rPr>
                      <m:t>+7=34</m:t>
                    </m:r>
                  </m:oMath>
                </a14:m>
                <a:r>
                  <a:rPr lang="en-US" dirty="0"/>
                  <a:t> for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a:p>
            </p:txBody>
          </p:sp>
        </mc:Choice>
        <mc:Fallback xmlns="">
          <p:sp>
            <p:nvSpPr>
              <p:cNvPr id="5" name="Content Placeholder 4">
                <a:extLst>
                  <a:ext uri="{FF2B5EF4-FFF2-40B4-BE49-F238E27FC236}">
                    <a16:creationId xmlns:a16="http://schemas.microsoft.com/office/drawing/2014/main" id="{0555E9E3-2571-40F2-A6F7-9D018933DEDA}"/>
                  </a:ext>
                </a:extLst>
              </p:cNvPr>
              <p:cNvSpPr>
                <a:spLocks noGrp="1" noRot="1" noChangeAspect="1" noMove="1" noResize="1" noEditPoints="1" noAdjustHandles="1" noChangeArrowheads="1" noChangeShapeType="1" noTextEdit="1"/>
              </p:cNvSpPr>
              <p:nvPr>
                <p:ph idx="1"/>
              </p:nvPr>
            </p:nvSpPr>
            <p:spPr>
              <a:xfrm>
                <a:off x="426843" y="1415844"/>
                <a:ext cx="8246070" cy="3503321"/>
              </a:xfrm>
              <a:blipFill>
                <a:blip r:embed="rId2"/>
                <a:stretch>
                  <a:fillRect l="-1478" r="-1183"/>
                </a:stretch>
              </a:blipFill>
            </p:spPr>
            <p:txBody>
              <a:bodyPr/>
              <a:lstStyle/>
              <a:p>
                <a:r>
                  <a:rPr lang="en-US">
                    <a:noFill/>
                  </a:rPr>
                  <a:t> </a:t>
                </a:r>
              </a:p>
            </p:txBody>
          </p:sp>
        </mc:Fallback>
      </mc:AlternateContent>
    </p:spTree>
    <p:extLst>
      <p:ext uri="{BB962C8B-B14F-4D97-AF65-F5344CB8AC3E}">
        <p14:creationId xmlns:p14="http://schemas.microsoft.com/office/powerpoint/2010/main" val="1108144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61F700-EF06-4B35-B5B5-0D60B7B23E66}"/>
              </a:ext>
            </a:extLst>
          </p:cNvPr>
          <p:cNvSpPr>
            <a:spLocks noGrp="1"/>
          </p:cNvSpPr>
          <p:nvPr>
            <p:ph type="title"/>
          </p:nvPr>
        </p:nvSpPr>
        <p:spPr/>
        <p:txBody>
          <a:bodyPr/>
          <a:lstStyle/>
          <a:p>
            <a:r>
              <a:rPr lang="en-US" dirty="0"/>
              <a:t>Number and Algebra</a:t>
            </a:r>
          </a:p>
        </p:txBody>
      </p:sp>
      <p:sp>
        <p:nvSpPr>
          <p:cNvPr id="5" name="Content Placeholder 4">
            <a:extLst>
              <a:ext uri="{FF2B5EF4-FFF2-40B4-BE49-F238E27FC236}">
                <a16:creationId xmlns:a16="http://schemas.microsoft.com/office/drawing/2014/main" id="{0555E9E3-2571-40F2-A6F7-9D018933DEDA}"/>
              </a:ext>
            </a:extLst>
          </p:cNvPr>
          <p:cNvSpPr>
            <a:spLocks noGrp="1"/>
          </p:cNvSpPr>
          <p:nvPr>
            <p:ph idx="1"/>
          </p:nvPr>
        </p:nvSpPr>
        <p:spPr>
          <a:xfrm>
            <a:off x="426843" y="1415844"/>
            <a:ext cx="8246070" cy="3503321"/>
          </a:xfrm>
        </p:spPr>
        <p:txBody>
          <a:bodyPr>
            <a:normAutofit fontScale="92500"/>
          </a:bodyPr>
          <a:lstStyle/>
          <a:p>
            <a:pPr marL="0" indent="0">
              <a:buNone/>
            </a:pPr>
            <a:r>
              <a:rPr lang="en-US" dirty="0"/>
              <a:t>11. Greg had $105 in his savings account. After depositing two identical weekly paychecks, he had $563 in the account. How much money does Greg earn each week?</a:t>
            </a:r>
          </a:p>
          <a:p>
            <a:pPr marL="0" indent="0">
              <a:buNone/>
            </a:pPr>
            <a:r>
              <a:rPr lang="en-US" dirty="0"/>
              <a:t>12. Julio’s rock garden measures 8 feet by 4 feet. Julio wants to create a continuous border around the rock garden using square concrete paving blocks that measure 6 inches on a side. How many paving blocks should Julio purchase?</a:t>
            </a:r>
          </a:p>
        </p:txBody>
      </p:sp>
    </p:spTree>
    <p:extLst>
      <p:ext uri="{BB962C8B-B14F-4D97-AF65-F5344CB8AC3E}">
        <p14:creationId xmlns:p14="http://schemas.microsoft.com/office/powerpoint/2010/main" val="1954292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Starting the exam</a:t>
            </a:r>
            <a:endParaRPr lang="en-US" dirty="0"/>
          </a:p>
        </p:txBody>
      </p:sp>
      <p:sp>
        <p:nvSpPr>
          <p:cNvPr id="3" name="Content Placeholder 2"/>
          <p:cNvSpPr>
            <a:spLocks noGrp="1"/>
          </p:cNvSpPr>
          <p:nvPr>
            <p:ph idx="1"/>
          </p:nvPr>
        </p:nvSpPr>
        <p:spPr>
          <a:xfrm>
            <a:off x="448965" y="1649761"/>
            <a:ext cx="8246070" cy="3122012"/>
          </a:xfrm>
        </p:spPr>
        <p:txBody>
          <a:bodyPr>
            <a:normAutofit fontScale="47500" lnSpcReduction="20000"/>
          </a:bodyPr>
          <a:lstStyle/>
          <a:p>
            <a:r>
              <a:rPr lang="en-US" sz="3300" b="1" dirty="0"/>
              <a:t>Gathering knowledge of the truth is the best preparation for tests.</a:t>
            </a:r>
          </a:p>
          <a:p>
            <a:pPr lvl="1"/>
            <a:r>
              <a:rPr lang="en-US" sz="3300" dirty="0"/>
              <a:t>Hours of concentrated, effective study help to carefully place facts into your memory. This is the best way to prepare for any test. </a:t>
            </a:r>
          </a:p>
          <a:p>
            <a:pPr lvl="1"/>
            <a:r>
              <a:rPr lang="en-US" sz="3300" dirty="0"/>
              <a:t>However, teachers often try to test your memory of the material by slightly altering it. In this case, practice and some test-taking skill will help.</a:t>
            </a:r>
          </a:p>
          <a:p>
            <a:endParaRPr lang="en-US" sz="3300" dirty="0"/>
          </a:p>
          <a:p>
            <a:r>
              <a:rPr lang="en-US" sz="3300" b="1" dirty="0"/>
              <a:t>Always arrive early and take a moment to relax and reduce anxiety.</a:t>
            </a:r>
          </a:p>
          <a:p>
            <a:pPr lvl="1"/>
            <a:r>
              <a:rPr lang="en-US" sz="3300" dirty="0"/>
              <a:t>This brief time period will boost your confidence.</a:t>
            </a:r>
          </a:p>
          <a:p>
            <a:pPr lvl="1"/>
            <a:r>
              <a:rPr lang="en-US" sz="3300" dirty="0"/>
              <a:t>Use this time to focus your mind and think positive thoughts.</a:t>
            </a:r>
          </a:p>
          <a:p>
            <a:endParaRPr lang="en-US" sz="3300" dirty="0"/>
          </a:p>
          <a:p>
            <a:r>
              <a:rPr lang="en-US" sz="3300" b="1" dirty="0"/>
              <a:t>Listen attentively to last minute instructions given by the instructor.</a:t>
            </a:r>
          </a:p>
          <a:p>
            <a:pPr lvl="1"/>
            <a:r>
              <a:rPr lang="en-US" sz="3300" dirty="0"/>
              <a:t>Teachers often make last minute changes.</a:t>
            </a:r>
          </a:p>
          <a:p>
            <a:pPr lvl="1"/>
            <a:r>
              <a:rPr lang="en-US" sz="3300" dirty="0"/>
              <a:t>Missing instructions can cause extreme anxiety.</a:t>
            </a:r>
          </a:p>
          <a:p>
            <a:endParaRPr lang="en-US" dirty="0"/>
          </a:p>
          <a:p>
            <a:endParaRPr lang="en-US" dirty="0"/>
          </a:p>
        </p:txBody>
      </p:sp>
    </p:spTree>
    <p:extLst>
      <p:ext uri="{BB962C8B-B14F-4D97-AF65-F5344CB8AC3E}">
        <p14:creationId xmlns:p14="http://schemas.microsoft.com/office/powerpoint/2010/main" val="4103309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61F700-EF06-4B35-B5B5-0D60B7B23E66}"/>
              </a:ext>
            </a:extLst>
          </p:cNvPr>
          <p:cNvSpPr>
            <a:spLocks noGrp="1"/>
          </p:cNvSpPr>
          <p:nvPr>
            <p:ph type="title"/>
          </p:nvPr>
        </p:nvSpPr>
        <p:spPr/>
        <p:txBody>
          <a:bodyPr/>
          <a:lstStyle/>
          <a:p>
            <a:r>
              <a:rPr lang="en-US" dirty="0"/>
              <a:t>Number and Algebra</a:t>
            </a:r>
          </a:p>
        </p:txBody>
      </p:sp>
      <p:sp>
        <p:nvSpPr>
          <p:cNvPr id="5" name="Content Placeholder 4">
            <a:extLst>
              <a:ext uri="{FF2B5EF4-FFF2-40B4-BE49-F238E27FC236}">
                <a16:creationId xmlns:a16="http://schemas.microsoft.com/office/drawing/2014/main" id="{0555E9E3-2571-40F2-A6F7-9D018933DEDA}"/>
              </a:ext>
            </a:extLst>
          </p:cNvPr>
          <p:cNvSpPr>
            <a:spLocks noGrp="1"/>
          </p:cNvSpPr>
          <p:nvPr>
            <p:ph idx="1"/>
          </p:nvPr>
        </p:nvSpPr>
        <p:spPr>
          <a:xfrm>
            <a:off x="426843" y="1415844"/>
            <a:ext cx="8246070" cy="3503321"/>
          </a:xfrm>
        </p:spPr>
        <p:txBody>
          <a:bodyPr>
            <a:normAutofit/>
          </a:bodyPr>
          <a:lstStyle/>
          <a:p>
            <a:pPr marL="0" indent="0">
              <a:buNone/>
            </a:pPr>
            <a:r>
              <a:rPr lang="en-US" dirty="0"/>
              <a:t>13. Last year, 128 babies were born on the fifth floor of the hospital. This year, 160 babies were born on the fifth floor. What was the percentage increase in babies born of the fifth floor?</a:t>
            </a:r>
          </a:p>
          <a:p>
            <a:pPr marL="0" indent="0">
              <a:buNone/>
            </a:pPr>
            <a:r>
              <a:rPr lang="en-US" dirty="0"/>
              <a:t>14. At the electronics store sale, Jasmine purchased a computer tablet that was marked down 23% to $346.50. What was the original price of the tablet?</a:t>
            </a:r>
          </a:p>
        </p:txBody>
      </p:sp>
    </p:spTree>
    <p:extLst>
      <p:ext uri="{BB962C8B-B14F-4D97-AF65-F5344CB8AC3E}">
        <p14:creationId xmlns:p14="http://schemas.microsoft.com/office/powerpoint/2010/main" val="2287675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61F700-EF06-4B35-B5B5-0D60B7B23E66}"/>
              </a:ext>
            </a:extLst>
          </p:cNvPr>
          <p:cNvSpPr>
            <a:spLocks noGrp="1"/>
          </p:cNvSpPr>
          <p:nvPr>
            <p:ph type="title"/>
          </p:nvPr>
        </p:nvSpPr>
        <p:spPr/>
        <p:txBody>
          <a:bodyPr/>
          <a:lstStyle/>
          <a:p>
            <a:r>
              <a:rPr lang="en-US" dirty="0"/>
              <a:t>Number and Algebra</a:t>
            </a:r>
          </a:p>
        </p:txBody>
      </p:sp>
      <p:sp>
        <p:nvSpPr>
          <p:cNvPr id="5" name="Content Placeholder 4">
            <a:extLst>
              <a:ext uri="{FF2B5EF4-FFF2-40B4-BE49-F238E27FC236}">
                <a16:creationId xmlns:a16="http://schemas.microsoft.com/office/drawing/2014/main" id="{0555E9E3-2571-40F2-A6F7-9D018933DEDA}"/>
              </a:ext>
            </a:extLst>
          </p:cNvPr>
          <p:cNvSpPr>
            <a:spLocks noGrp="1"/>
          </p:cNvSpPr>
          <p:nvPr>
            <p:ph idx="1"/>
          </p:nvPr>
        </p:nvSpPr>
        <p:spPr>
          <a:xfrm>
            <a:off x="426843" y="1415844"/>
            <a:ext cx="8246070" cy="3503321"/>
          </a:xfrm>
        </p:spPr>
        <p:txBody>
          <a:bodyPr>
            <a:normAutofit/>
          </a:bodyPr>
          <a:lstStyle/>
          <a:p>
            <a:pPr marL="0" indent="0">
              <a:buNone/>
            </a:pPr>
            <a:r>
              <a:rPr lang="en-US" dirty="0"/>
              <a:t>15. What is 2,346 rounded to the nearest 100?</a:t>
            </a:r>
          </a:p>
          <a:p>
            <a:pPr marL="0" indent="0">
              <a:buNone/>
            </a:pPr>
            <a:r>
              <a:rPr lang="en-US" dirty="0"/>
              <a:t>16. What is 19.796 rounded to the nearest hundredth?</a:t>
            </a:r>
          </a:p>
          <a:p>
            <a:pPr marL="0" indent="0">
              <a:buNone/>
            </a:pPr>
            <a:r>
              <a:rPr lang="en-US" dirty="0"/>
              <a:t>17. A 4324-lb truck needs to carry a load across a bridge with a legal limit of 6,400 lbs. What would be the largest load that the truck could legally carry on the bridge?</a:t>
            </a:r>
          </a:p>
        </p:txBody>
      </p:sp>
    </p:spTree>
    <p:extLst>
      <p:ext uri="{BB962C8B-B14F-4D97-AF65-F5344CB8AC3E}">
        <p14:creationId xmlns:p14="http://schemas.microsoft.com/office/powerpoint/2010/main" val="89330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61F700-EF06-4B35-B5B5-0D60B7B23E66}"/>
              </a:ext>
            </a:extLst>
          </p:cNvPr>
          <p:cNvSpPr>
            <a:spLocks noGrp="1"/>
          </p:cNvSpPr>
          <p:nvPr>
            <p:ph type="title"/>
          </p:nvPr>
        </p:nvSpPr>
        <p:spPr/>
        <p:txBody>
          <a:bodyPr/>
          <a:lstStyle/>
          <a:p>
            <a:r>
              <a:rPr lang="en-US" dirty="0"/>
              <a:t>Number and Algebra</a:t>
            </a:r>
          </a:p>
        </p:txBody>
      </p:sp>
      <p:sp>
        <p:nvSpPr>
          <p:cNvPr id="5" name="Content Placeholder 4">
            <a:extLst>
              <a:ext uri="{FF2B5EF4-FFF2-40B4-BE49-F238E27FC236}">
                <a16:creationId xmlns:a16="http://schemas.microsoft.com/office/drawing/2014/main" id="{0555E9E3-2571-40F2-A6F7-9D018933DEDA}"/>
              </a:ext>
            </a:extLst>
          </p:cNvPr>
          <p:cNvSpPr>
            <a:spLocks noGrp="1"/>
          </p:cNvSpPr>
          <p:nvPr>
            <p:ph idx="1"/>
          </p:nvPr>
        </p:nvSpPr>
        <p:spPr>
          <a:xfrm>
            <a:off x="426843" y="1415844"/>
            <a:ext cx="8246070" cy="3503321"/>
          </a:xfrm>
        </p:spPr>
        <p:txBody>
          <a:bodyPr>
            <a:normAutofit lnSpcReduction="10000"/>
          </a:bodyPr>
          <a:lstStyle/>
          <a:p>
            <a:pPr marL="0" indent="0">
              <a:buNone/>
            </a:pPr>
            <a:r>
              <a:rPr lang="en-US" dirty="0"/>
              <a:t>18. A nurse adds 4 g of salt to 20 ml of water to make a saline solution. How much salt should be added to 75 ml of water to make a solution of the same strength?</a:t>
            </a:r>
          </a:p>
          <a:p>
            <a:pPr marL="0" indent="0">
              <a:buNone/>
            </a:pPr>
            <a:r>
              <a:rPr lang="en-US" dirty="0"/>
              <a:t>19. Tamara reads 40 pages of a novel in 52 minutes. How long will it take her to read a novel of 200 pages?</a:t>
            </a:r>
          </a:p>
          <a:p>
            <a:pPr marL="0" indent="0">
              <a:buNone/>
            </a:pPr>
            <a:r>
              <a:rPr lang="en-US" dirty="0"/>
              <a:t>20. Renay rode her bike 3.2 miles in 12 minutes. At this rate, how long will it take her to ride the entire 42-mile trip from her house to Santa Fe?</a:t>
            </a:r>
          </a:p>
        </p:txBody>
      </p:sp>
    </p:spTree>
    <p:extLst>
      <p:ext uri="{BB962C8B-B14F-4D97-AF65-F5344CB8AC3E}">
        <p14:creationId xmlns:p14="http://schemas.microsoft.com/office/powerpoint/2010/main" val="1344357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61F700-EF06-4B35-B5B5-0D60B7B23E66}"/>
              </a:ext>
            </a:extLst>
          </p:cNvPr>
          <p:cNvSpPr>
            <a:spLocks noGrp="1"/>
          </p:cNvSpPr>
          <p:nvPr>
            <p:ph type="title"/>
          </p:nvPr>
        </p:nvSpPr>
        <p:spPr/>
        <p:txBody>
          <a:bodyPr/>
          <a:lstStyle/>
          <a:p>
            <a:r>
              <a:rPr lang="en-US" dirty="0"/>
              <a:t>Number and Algebra</a:t>
            </a:r>
          </a:p>
        </p:txBody>
      </p:sp>
      <p:sp>
        <p:nvSpPr>
          <p:cNvPr id="5" name="Content Placeholder 4">
            <a:extLst>
              <a:ext uri="{FF2B5EF4-FFF2-40B4-BE49-F238E27FC236}">
                <a16:creationId xmlns:a16="http://schemas.microsoft.com/office/drawing/2014/main" id="{0555E9E3-2571-40F2-A6F7-9D018933DEDA}"/>
              </a:ext>
            </a:extLst>
          </p:cNvPr>
          <p:cNvSpPr>
            <a:spLocks noGrp="1"/>
          </p:cNvSpPr>
          <p:nvPr>
            <p:ph idx="1"/>
          </p:nvPr>
        </p:nvSpPr>
        <p:spPr>
          <a:xfrm>
            <a:off x="426843" y="1415844"/>
            <a:ext cx="8246070" cy="3503321"/>
          </a:xfrm>
        </p:spPr>
        <p:txBody>
          <a:bodyPr>
            <a:normAutofit fontScale="92500"/>
          </a:bodyPr>
          <a:lstStyle/>
          <a:p>
            <a:pPr marL="0" indent="0">
              <a:buNone/>
            </a:pPr>
            <a:r>
              <a:rPr lang="en-US" dirty="0"/>
              <a:t>21. The coordinates for point A are (4,4). The coordinates for point B are (1,2). Find the slope.</a:t>
            </a:r>
          </a:p>
          <a:p>
            <a:pPr marL="0" indent="0">
              <a:buNone/>
            </a:pPr>
            <a:r>
              <a:rPr lang="en-US" dirty="0"/>
              <a:t>22. Sergio had twelve fewer credits than five times what Joanna had. What expression describes the number of Sergio’s credits?</a:t>
            </a:r>
          </a:p>
          <a:p>
            <a:pPr marL="0" indent="0">
              <a:buNone/>
            </a:pPr>
            <a:r>
              <a:rPr lang="en-US" dirty="0"/>
              <a:t>23. Ninety-two added to five times Herbert’s weekly salary is less than Mrs. Morton’s weekly salary of $1,119. What mathematical expression describes this situation?</a:t>
            </a:r>
          </a:p>
        </p:txBody>
      </p:sp>
    </p:spTree>
    <p:extLst>
      <p:ext uri="{BB962C8B-B14F-4D97-AF65-F5344CB8AC3E}">
        <p14:creationId xmlns:p14="http://schemas.microsoft.com/office/powerpoint/2010/main" val="1791125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61F700-EF06-4B35-B5B5-0D60B7B23E66}"/>
              </a:ext>
            </a:extLst>
          </p:cNvPr>
          <p:cNvSpPr>
            <a:spLocks noGrp="1"/>
          </p:cNvSpPr>
          <p:nvPr>
            <p:ph type="title"/>
          </p:nvPr>
        </p:nvSpPr>
        <p:spPr/>
        <p:txBody>
          <a:bodyPr/>
          <a:lstStyle/>
          <a:p>
            <a:r>
              <a:rPr lang="en-US" dirty="0"/>
              <a:t>Measurement and Data</a:t>
            </a:r>
          </a:p>
        </p:txBody>
      </p:sp>
      <p:graphicFrame>
        <p:nvGraphicFramePr>
          <p:cNvPr id="6" name="Content Placeholder 5">
            <a:extLst>
              <a:ext uri="{FF2B5EF4-FFF2-40B4-BE49-F238E27FC236}">
                <a16:creationId xmlns:a16="http://schemas.microsoft.com/office/drawing/2014/main" id="{ABAA3D6A-DA26-4335-A294-5342E3CC0AD4}"/>
              </a:ext>
            </a:extLst>
          </p:cNvPr>
          <p:cNvGraphicFramePr>
            <a:graphicFrameLocks noGrp="1"/>
          </p:cNvGraphicFramePr>
          <p:nvPr>
            <p:ph idx="1"/>
            <p:extLst>
              <p:ext uri="{D42A27DB-BD31-4B8C-83A1-F6EECF244321}">
                <p14:modId xmlns:p14="http://schemas.microsoft.com/office/powerpoint/2010/main" val="3230735366"/>
              </p:ext>
            </p:extLst>
          </p:nvPr>
        </p:nvGraphicFramePr>
        <p:xfrm>
          <a:off x="427038" y="1416050"/>
          <a:ext cx="8245475" cy="35036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92555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61F700-EF06-4B35-B5B5-0D60B7B23E66}"/>
              </a:ext>
            </a:extLst>
          </p:cNvPr>
          <p:cNvSpPr>
            <a:spLocks noGrp="1"/>
          </p:cNvSpPr>
          <p:nvPr>
            <p:ph type="title"/>
          </p:nvPr>
        </p:nvSpPr>
        <p:spPr/>
        <p:txBody>
          <a:bodyPr/>
          <a:lstStyle/>
          <a:p>
            <a:r>
              <a:rPr lang="en-US" dirty="0"/>
              <a:t>Measurement and Data</a:t>
            </a:r>
          </a:p>
        </p:txBody>
      </p:sp>
      <p:sp>
        <p:nvSpPr>
          <p:cNvPr id="2" name="Content Placeholder 1">
            <a:extLst>
              <a:ext uri="{FF2B5EF4-FFF2-40B4-BE49-F238E27FC236}">
                <a16:creationId xmlns:a16="http://schemas.microsoft.com/office/drawing/2014/main" id="{F03B5C9E-BB1C-4D52-B678-6110929F6A00}"/>
              </a:ext>
            </a:extLst>
          </p:cNvPr>
          <p:cNvSpPr>
            <a:spLocks noGrp="1"/>
          </p:cNvSpPr>
          <p:nvPr>
            <p:ph idx="1"/>
          </p:nvPr>
        </p:nvSpPr>
        <p:spPr/>
        <p:txBody>
          <a:bodyPr>
            <a:normAutofit fontScale="92500" lnSpcReduction="10000"/>
          </a:bodyPr>
          <a:lstStyle/>
          <a:p>
            <a:pPr marL="0" indent="0">
              <a:buNone/>
            </a:pPr>
            <a:r>
              <a:rPr lang="en-US" dirty="0"/>
              <a:t>1. On the graph from the previous PowerPoint, what percentage of the time do nurses spend on prep work and paperwork?</a:t>
            </a:r>
          </a:p>
          <a:p>
            <a:pPr marL="0" indent="0">
              <a:buNone/>
            </a:pPr>
            <a:r>
              <a:rPr lang="en-US" dirty="0"/>
              <a:t>2. One nursing textbook states that nurses in a good-quality facility will spend 60% of their time in patient care, but in the best facilities, nurses devoted 70% of their time to patient care. What can you conclude about Sound Shore Hospital from the graph on the previous PowerPoint? </a:t>
            </a:r>
          </a:p>
        </p:txBody>
      </p:sp>
    </p:spTree>
    <p:extLst>
      <p:ext uri="{BB962C8B-B14F-4D97-AF65-F5344CB8AC3E}">
        <p14:creationId xmlns:p14="http://schemas.microsoft.com/office/powerpoint/2010/main" val="2999918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61F700-EF06-4B35-B5B5-0D60B7B23E66}"/>
              </a:ext>
            </a:extLst>
          </p:cNvPr>
          <p:cNvSpPr>
            <a:spLocks noGrp="1"/>
          </p:cNvSpPr>
          <p:nvPr>
            <p:ph type="title"/>
          </p:nvPr>
        </p:nvSpPr>
        <p:spPr/>
        <p:txBody>
          <a:bodyPr/>
          <a:lstStyle/>
          <a:p>
            <a:r>
              <a:rPr lang="en-US" dirty="0"/>
              <a:t>Measurement and Data</a:t>
            </a:r>
          </a:p>
        </p:txBody>
      </p:sp>
      <p:sp>
        <p:nvSpPr>
          <p:cNvPr id="2" name="Content Placeholder 1">
            <a:extLst>
              <a:ext uri="{FF2B5EF4-FFF2-40B4-BE49-F238E27FC236}">
                <a16:creationId xmlns:a16="http://schemas.microsoft.com/office/drawing/2014/main" id="{F03B5C9E-BB1C-4D52-B678-6110929F6A00}"/>
              </a:ext>
            </a:extLst>
          </p:cNvPr>
          <p:cNvSpPr>
            <a:spLocks noGrp="1"/>
          </p:cNvSpPr>
          <p:nvPr>
            <p:ph idx="1"/>
          </p:nvPr>
        </p:nvSpPr>
        <p:spPr/>
        <p:txBody>
          <a:bodyPr>
            <a:normAutofit/>
          </a:bodyPr>
          <a:lstStyle/>
          <a:p>
            <a:r>
              <a:rPr lang="en-US" dirty="0"/>
              <a:t>The table below shows Hector’s scores from seven different judges in a gymnastics competition. Use this table to answer the next two questions.</a:t>
            </a:r>
          </a:p>
          <a:p>
            <a:endParaRPr lang="en-US" dirty="0"/>
          </a:p>
          <a:p>
            <a:pPr marL="0" indent="0">
              <a:buNone/>
            </a:pPr>
            <a:endParaRPr lang="en-US" dirty="0"/>
          </a:p>
        </p:txBody>
      </p:sp>
      <p:graphicFrame>
        <p:nvGraphicFramePr>
          <p:cNvPr id="3" name="Table 2">
            <a:extLst>
              <a:ext uri="{FF2B5EF4-FFF2-40B4-BE49-F238E27FC236}">
                <a16:creationId xmlns:a16="http://schemas.microsoft.com/office/drawing/2014/main" id="{5DC7ABB7-1301-40C2-B115-41FDC8A51E30}"/>
              </a:ext>
            </a:extLst>
          </p:cNvPr>
          <p:cNvGraphicFramePr>
            <a:graphicFrameLocks noGrp="1"/>
          </p:cNvGraphicFramePr>
          <p:nvPr>
            <p:extLst>
              <p:ext uri="{D42A27DB-BD31-4B8C-83A1-F6EECF244321}">
                <p14:modId xmlns:p14="http://schemas.microsoft.com/office/powerpoint/2010/main" val="733691205"/>
              </p:ext>
            </p:extLst>
          </p:nvPr>
        </p:nvGraphicFramePr>
        <p:xfrm>
          <a:off x="1524000" y="3119918"/>
          <a:ext cx="6096000" cy="74168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809192874"/>
                    </a:ext>
                  </a:extLst>
                </a:gridCol>
                <a:gridCol w="762000">
                  <a:extLst>
                    <a:ext uri="{9D8B030D-6E8A-4147-A177-3AD203B41FA5}">
                      <a16:colId xmlns:a16="http://schemas.microsoft.com/office/drawing/2014/main" val="909748953"/>
                    </a:ext>
                  </a:extLst>
                </a:gridCol>
                <a:gridCol w="762000">
                  <a:extLst>
                    <a:ext uri="{9D8B030D-6E8A-4147-A177-3AD203B41FA5}">
                      <a16:colId xmlns:a16="http://schemas.microsoft.com/office/drawing/2014/main" val="1536190874"/>
                    </a:ext>
                  </a:extLst>
                </a:gridCol>
                <a:gridCol w="762000">
                  <a:extLst>
                    <a:ext uri="{9D8B030D-6E8A-4147-A177-3AD203B41FA5}">
                      <a16:colId xmlns:a16="http://schemas.microsoft.com/office/drawing/2014/main" val="1834859328"/>
                    </a:ext>
                  </a:extLst>
                </a:gridCol>
                <a:gridCol w="762000">
                  <a:extLst>
                    <a:ext uri="{9D8B030D-6E8A-4147-A177-3AD203B41FA5}">
                      <a16:colId xmlns:a16="http://schemas.microsoft.com/office/drawing/2014/main" val="754293613"/>
                    </a:ext>
                  </a:extLst>
                </a:gridCol>
                <a:gridCol w="762000">
                  <a:extLst>
                    <a:ext uri="{9D8B030D-6E8A-4147-A177-3AD203B41FA5}">
                      <a16:colId xmlns:a16="http://schemas.microsoft.com/office/drawing/2014/main" val="2719445976"/>
                    </a:ext>
                  </a:extLst>
                </a:gridCol>
                <a:gridCol w="762000">
                  <a:extLst>
                    <a:ext uri="{9D8B030D-6E8A-4147-A177-3AD203B41FA5}">
                      <a16:colId xmlns:a16="http://schemas.microsoft.com/office/drawing/2014/main" val="1786049130"/>
                    </a:ext>
                  </a:extLst>
                </a:gridCol>
                <a:gridCol w="762000">
                  <a:extLst>
                    <a:ext uri="{9D8B030D-6E8A-4147-A177-3AD203B41FA5}">
                      <a16:colId xmlns:a16="http://schemas.microsoft.com/office/drawing/2014/main" val="2568803002"/>
                    </a:ext>
                  </a:extLst>
                </a:gridCol>
              </a:tblGrid>
              <a:tr h="370840">
                <a:tc>
                  <a:txBody>
                    <a:bodyPr/>
                    <a:lstStyle/>
                    <a:p>
                      <a:r>
                        <a:rPr lang="en-US" dirty="0"/>
                        <a:t>Judge</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6</a:t>
                      </a:r>
                    </a:p>
                  </a:txBody>
                  <a:tcPr/>
                </a:tc>
                <a:tc>
                  <a:txBody>
                    <a:bodyPr/>
                    <a:lstStyle/>
                    <a:p>
                      <a:r>
                        <a:rPr lang="en-US" dirty="0"/>
                        <a:t>7</a:t>
                      </a:r>
                    </a:p>
                  </a:txBody>
                  <a:tcPr/>
                </a:tc>
                <a:extLst>
                  <a:ext uri="{0D108BD9-81ED-4DB2-BD59-A6C34878D82A}">
                    <a16:rowId xmlns:a16="http://schemas.microsoft.com/office/drawing/2014/main" val="3939965424"/>
                  </a:ext>
                </a:extLst>
              </a:tr>
              <a:tr h="370840">
                <a:tc>
                  <a:txBody>
                    <a:bodyPr/>
                    <a:lstStyle/>
                    <a:p>
                      <a:r>
                        <a:rPr lang="en-US" dirty="0"/>
                        <a:t>Score</a:t>
                      </a:r>
                    </a:p>
                  </a:txBody>
                  <a:tcPr/>
                </a:tc>
                <a:tc>
                  <a:txBody>
                    <a:bodyPr/>
                    <a:lstStyle/>
                    <a:p>
                      <a:r>
                        <a:rPr lang="en-US" dirty="0"/>
                        <a:t>8.6</a:t>
                      </a:r>
                    </a:p>
                  </a:txBody>
                  <a:tcPr/>
                </a:tc>
                <a:tc>
                  <a:txBody>
                    <a:bodyPr/>
                    <a:lstStyle/>
                    <a:p>
                      <a:r>
                        <a:rPr lang="en-US" dirty="0"/>
                        <a:t>7.8</a:t>
                      </a:r>
                    </a:p>
                  </a:txBody>
                  <a:tcPr/>
                </a:tc>
                <a:tc>
                  <a:txBody>
                    <a:bodyPr/>
                    <a:lstStyle/>
                    <a:p>
                      <a:r>
                        <a:rPr lang="en-US" dirty="0"/>
                        <a:t>8.6</a:t>
                      </a:r>
                    </a:p>
                  </a:txBody>
                  <a:tcPr/>
                </a:tc>
                <a:tc>
                  <a:txBody>
                    <a:bodyPr/>
                    <a:lstStyle/>
                    <a:p>
                      <a:r>
                        <a:rPr lang="en-US" dirty="0"/>
                        <a:t>8.2</a:t>
                      </a:r>
                    </a:p>
                  </a:txBody>
                  <a:tcPr/>
                </a:tc>
                <a:tc>
                  <a:txBody>
                    <a:bodyPr/>
                    <a:lstStyle/>
                    <a:p>
                      <a:r>
                        <a:rPr lang="en-US" dirty="0"/>
                        <a:t>9.5</a:t>
                      </a:r>
                    </a:p>
                  </a:txBody>
                  <a:tcPr/>
                </a:tc>
                <a:tc>
                  <a:txBody>
                    <a:bodyPr/>
                    <a:lstStyle/>
                    <a:p>
                      <a:r>
                        <a:rPr lang="en-US" dirty="0"/>
                        <a:t>8.6</a:t>
                      </a:r>
                    </a:p>
                  </a:txBody>
                  <a:tcPr/>
                </a:tc>
                <a:tc>
                  <a:txBody>
                    <a:bodyPr/>
                    <a:lstStyle/>
                    <a:p>
                      <a:r>
                        <a:rPr lang="en-US" dirty="0"/>
                        <a:t>9.6</a:t>
                      </a:r>
                    </a:p>
                  </a:txBody>
                  <a:tcPr/>
                </a:tc>
                <a:extLst>
                  <a:ext uri="{0D108BD9-81ED-4DB2-BD59-A6C34878D82A}">
                    <a16:rowId xmlns:a16="http://schemas.microsoft.com/office/drawing/2014/main" val="2737494069"/>
                  </a:ext>
                </a:extLst>
              </a:tr>
            </a:tbl>
          </a:graphicData>
        </a:graphic>
      </p:graphicFrame>
    </p:spTree>
    <p:extLst>
      <p:ext uri="{BB962C8B-B14F-4D97-AF65-F5344CB8AC3E}">
        <p14:creationId xmlns:p14="http://schemas.microsoft.com/office/powerpoint/2010/main" val="1217654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61F700-EF06-4B35-B5B5-0D60B7B23E66}"/>
              </a:ext>
            </a:extLst>
          </p:cNvPr>
          <p:cNvSpPr>
            <a:spLocks noGrp="1"/>
          </p:cNvSpPr>
          <p:nvPr>
            <p:ph type="title"/>
          </p:nvPr>
        </p:nvSpPr>
        <p:spPr/>
        <p:txBody>
          <a:bodyPr/>
          <a:lstStyle/>
          <a:p>
            <a:r>
              <a:rPr lang="en-US" dirty="0"/>
              <a:t>Measurement and Data</a:t>
            </a:r>
          </a:p>
        </p:txBody>
      </p:sp>
      <p:sp>
        <p:nvSpPr>
          <p:cNvPr id="2" name="Content Placeholder 1">
            <a:extLst>
              <a:ext uri="{FF2B5EF4-FFF2-40B4-BE49-F238E27FC236}">
                <a16:creationId xmlns:a16="http://schemas.microsoft.com/office/drawing/2014/main" id="{F03B5C9E-BB1C-4D52-B678-6110929F6A00}"/>
              </a:ext>
            </a:extLst>
          </p:cNvPr>
          <p:cNvSpPr>
            <a:spLocks noGrp="1"/>
          </p:cNvSpPr>
          <p:nvPr>
            <p:ph idx="1"/>
          </p:nvPr>
        </p:nvSpPr>
        <p:spPr>
          <a:xfrm>
            <a:off x="448965" y="2021488"/>
            <a:ext cx="8246070" cy="2600131"/>
          </a:xfrm>
        </p:spPr>
        <p:txBody>
          <a:bodyPr>
            <a:normAutofit/>
          </a:bodyPr>
          <a:lstStyle/>
          <a:p>
            <a:pPr marL="0" indent="0">
              <a:buNone/>
            </a:pPr>
            <a:r>
              <a:rPr lang="en-US" dirty="0"/>
              <a:t>3. What was greater, Hector’s median score or mode score? By how much?</a:t>
            </a:r>
          </a:p>
          <a:p>
            <a:pPr marL="0" indent="0">
              <a:buNone/>
            </a:pPr>
            <a:r>
              <a:rPr lang="en-US" dirty="0"/>
              <a:t>4. Which score change would push the mean value of Hector’s scores to 9.0 or above?</a:t>
            </a:r>
          </a:p>
          <a:p>
            <a:endParaRPr lang="en-US" dirty="0"/>
          </a:p>
          <a:p>
            <a:pPr marL="0" indent="0">
              <a:buNone/>
            </a:pPr>
            <a:endParaRPr lang="en-US" dirty="0"/>
          </a:p>
        </p:txBody>
      </p:sp>
    </p:spTree>
    <p:extLst>
      <p:ext uri="{BB962C8B-B14F-4D97-AF65-F5344CB8AC3E}">
        <p14:creationId xmlns:p14="http://schemas.microsoft.com/office/powerpoint/2010/main" val="1220104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61F700-EF06-4B35-B5B5-0D60B7B23E66}"/>
              </a:ext>
            </a:extLst>
          </p:cNvPr>
          <p:cNvSpPr>
            <a:spLocks noGrp="1"/>
          </p:cNvSpPr>
          <p:nvPr>
            <p:ph type="title"/>
          </p:nvPr>
        </p:nvSpPr>
        <p:spPr/>
        <p:txBody>
          <a:bodyPr/>
          <a:lstStyle/>
          <a:p>
            <a:r>
              <a:rPr lang="en-US" dirty="0"/>
              <a:t>Measurement and Data</a:t>
            </a:r>
          </a:p>
        </p:txBody>
      </p:sp>
      <p:sp>
        <p:nvSpPr>
          <p:cNvPr id="2" name="Content Placeholder 1">
            <a:extLst>
              <a:ext uri="{FF2B5EF4-FFF2-40B4-BE49-F238E27FC236}">
                <a16:creationId xmlns:a16="http://schemas.microsoft.com/office/drawing/2014/main" id="{F03B5C9E-BB1C-4D52-B678-6110929F6A00}"/>
              </a:ext>
            </a:extLst>
          </p:cNvPr>
          <p:cNvSpPr>
            <a:spLocks noGrp="1"/>
          </p:cNvSpPr>
          <p:nvPr>
            <p:ph idx="1"/>
          </p:nvPr>
        </p:nvSpPr>
        <p:spPr>
          <a:xfrm>
            <a:off x="448965" y="1447330"/>
            <a:ext cx="8246070" cy="3122012"/>
          </a:xfrm>
        </p:spPr>
        <p:txBody>
          <a:bodyPr>
            <a:normAutofit fontScale="77500" lnSpcReduction="20000"/>
          </a:bodyPr>
          <a:lstStyle/>
          <a:p>
            <a:pPr marL="0" indent="0">
              <a:buNone/>
            </a:pPr>
            <a:r>
              <a:rPr lang="en-US" dirty="0"/>
              <a:t>5. Which of the following pairs of variables has a negative covariance?</a:t>
            </a:r>
          </a:p>
          <a:p>
            <a:pPr marL="0" indent="0">
              <a:buNone/>
            </a:pPr>
            <a:r>
              <a:rPr lang="en-US" dirty="0"/>
              <a:t>	(A) x = number of snowballs in one winter, y = number of snow 	shovels sold</a:t>
            </a:r>
          </a:p>
          <a:p>
            <a:pPr marL="0" indent="0">
              <a:buNone/>
            </a:pPr>
            <a:r>
              <a:rPr lang="en-US" dirty="0"/>
              <a:t>	(B) x = number of hours Reza works in a month, y = amount of 	Reza’s paycheck</a:t>
            </a:r>
          </a:p>
          <a:p>
            <a:pPr marL="0" indent="0">
              <a:buNone/>
            </a:pPr>
            <a:r>
              <a:rPr lang="en-US" dirty="0"/>
              <a:t>	(C) x = time spent running on a treadmill, y = number of 	calories burned</a:t>
            </a:r>
          </a:p>
          <a:p>
            <a:pPr marL="0" indent="0">
              <a:buNone/>
            </a:pPr>
            <a:r>
              <a:rPr lang="en-US" dirty="0"/>
              <a:t>	(D) = number of customers renting a room in a motel, y = 	number of rooms available </a:t>
            </a:r>
          </a:p>
          <a:p>
            <a:endParaRPr lang="en-US" dirty="0"/>
          </a:p>
          <a:p>
            <a:pPr marL="0" indent="0">
              <a:buNone/>
            </a:pPr>
            <a:endParaRPr lang="en-US" dirty="0"/>
          </a:p>
        </p:txBody>
      </p:sp>
    </p:spTree>
    <p:extLst>
      <p:ext uri="{BB962C8B-B14F-4D97-AF65-F5344CB8AC3E}">
        <p14:creationId xmlns:p14="http://schemas.microsoft.com/office/powerpoint/2010/main" val="1125372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61F700-EF06-4B35-B5B5-0D60B7B23E66}"/>
              </a:ext>
            </a:extLst>
          </p:cNvPr>
          <p:cNvSpPr>
            <a:spLocks noGrp="1"/>
          </p:cNvSpPr>
          <p:nvPr>
            <p:ph type="title"/>
          </p:nvPr>
        </p:nvSpPr>
        <p:spPr/>
        <p:txBody>
          <a:bodyPr/>
          <a:lstStyle/>
          <a:p>
            <a:r>
              <a:rPr lang="en-US" dirty="0"/>
              <a:t>Measurement and Data</a:t>
            </a:r>
          </a:p>
        </p:txBody>
      </p:sp>
      <p:pic>
        <p:nvPicPr>
          <p:cNvPr id="5" name="Content Placeholder 4">
            <a:extLst>
              <a:ext uri="{FF2B5EF4-FFF2-40B4-BE49-F238E27FC236}">
                <a16:creationId xmlns:a16="http://schemas.microsoft.com/office/drawing/2014/main" id="{E9AF1EAB-C89A-4AC3-A64E-25E900A444E3}"/>
              </a:ext>
            </a:extLst>
          </p:cNvPr>
          <p:cNvPicPr>
            <a:picLocks noGrp="1" noChangeAspect="1"/>
          </p:cNvPicPr>
          <p:nvPr>
            <p:ph idx="1"/>
          </p:nvPr>
        </p:nvPicPr>
        <p:blipFill>
          <a:blip r:embed="rId2"/>
          <a:stretch>
            <a:fillRect/>
          </a:stretch>
        </p:blipFill>
        <p:spPr>
          <a:xfrm>
            <a:off x="1789779" y="1416050"/>
            <a:ext cx="5519992" cy="3121025"/>
          </a:xfrm>
          <a:prstGeom prst="rect">
            <a:avLst/>
          </a:prstGeom>
        </p:spPr>
      </p:pic>
    </p:spTree>
    <p:extLst>
      <p:ext uri="{BB962C8B-B14F-4D97-AF65-F5344CB8AC3E}">
        <p14:creationId xmlns:p14="http://schemas.microsoft.com/office/powerpoint/2010/main" val="607438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Starting the exam</a:t>
            </a:r>
            <a:endParaRPr lang="en-US" dirty="0"/>
          </a:p>
        </p:txBody>
      </p:sp>
      <p:sp>
        <p:nvSpPr>
          <p:cNvPr id="3" name="Content Placeholder 2"/>
          <p:cNvSpPr>
            <a:spLocks noGrp="1"/>
          </p:cNvSpPr>
          <p:nvPr>
            <p:ph idx="1"/>
          </p:nvPr>
        </p:nvSpPr>
        <p:spPr>
          <a:xfrm>
            <a:off x="448965" y="1692292"/>
            <a:ext cx="8246070" cy="3122012"/>
          </a:xfrm>
        </p:spPr>
        <p:txBody>
          <a:bodyPr>
            <a:normAutofit fontScale="40000" lnSpcReduction="20000"/>
          </a:bodyPr>
          <a:lstStyle/>
          <a:p>
            <a:r>
              <a:rPr lang="en-US" sz="3400" b="1" dirty="0"/>
              <a:t>Read the test directions very carefully and watch for details.</a:t>
            </a:r>
          </a:p>
          <a:p>
            <a:pPr lvl="1"/>
            <a:r>
              <a:rPr lang="en-US" sz="3400" dirty="0"/>
              <a:t>You may find that one answer may be possible on multiple choice tests. </a:t>
            </a:r>
          </a:p>
          <a:p>
            <a:pPr lvl="1"/>
            <a:r>
              <a:rPr lang="en-US" sz="3400" dirty="0"/>
              <a:t>A key detail may require that you choose only three out of the five essay questions.</a:t>
            </a:r>
          </a:p>
          <a:p>
            <a:endParaRPr lang="en-US" sz="3400" dirty="0"/>
          </a:p>
          <a:p>
            <a:r>
              <a:rPr lang="en-US" sz="3400" b="1" dirty="0"/>
              <a:t>Plan how you will use the allotted time.</a:t>
            </a:r>
          </a:p>
          <a:p>
            <a:pPr lvl="1"/>
            <a:r>
              <a:rPr lang="en-US" sz="3400" dirty="0"/>
              <a:t>Estimate how many minutes you will need to finish each test section.</a:t>
            </a:r>
          </a:p>
          <a:p>
            <a:pPr lvl="1"/>
            <a:r>
              <a:rPr lang="en-US" sz="3400" dirty="0"/>
              <a:t>Determine a pace which will ensure completing the whole test on time.</a:t>
            </a:r>
          </a:p>
          <a:p>
            <a:pPr lvl="1"/>
            <a:r>
              <a:rPr lang="en-US" sz="3400" dirty="0"/>
              <a:t>Start with the easiest sections to build your confidence.</a:t>
            </a:r>
          </a:p>
          <a:p>
            <a:endParaRPr lang="en-US" sz="3400" dirty="0"/>
          </a:p>
          <a:p>
            <a:r>
              <a:rPr lang="en-US" sz="3400" b="1" dirty="0"/>
              <a:t>Maintain a positive attitude.</a:t>
            </a:r>
          </a:p>
          <a:p>
            <a:pPr lvl="1"/>
            <a:r>
              <a:rPr lang="en-US" sz="3400" dirty="0"/>
              <a:t>Don’t let more difficult questions raise your anxiety and steal your valuable time. Move on and find success with other questions.</a:t>
            </a:r>
          </a:p>
          <a:p>
            <a:pPr lvl="1"/>
            <a:r>
              <a:rPr lang="en-US" sz="3400" dirty="0"/>
              <a:t>Avoid watching for patterns. Noticing that the last four answers are “c,” is not a good reason to continue with that pattern.</a:t>
            </a:r>
          </a:p>
          <a:p>
            <a:endParaRPr lang="en-US" dirty="0"/>
          </a:p>
          <a:p>
            <a:endParaRPr lang="en-US" dirty="0"/>
          </a:p>
        </p:txBody>
      </p:sp>
    </p:spTree>
    <p:extLst>
      <p:ext uri="{BB962C8B-B14F-4D97-AF65-F5344CB8AC3E}">
        <p14:creationId xmlns:p14="http://schemas.microsoft.com/office/powerpoint/2010/main" val="3564628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61F700-EF06-4B35-B5B5-0D60B7B23E66}"/>
              </a:ext>
            </a:extLst>
          </p:cNvPr>
          <p:cNvSpPr>
            <a:spLocks noGrp="1"/>
          </p:cNvSpPr>
          <p:nvPr>
            <p:ph type="title"/>
          </p:nvPr>
        </p:nvSpPr>
        <p:spPr/>
        <p:txBody>
          <a:bodyPr/>
          <a:lstStyle/>
          <a:p>
            <a:r>
              <a:rPr lang="en-US" dirty="0"/>
              <a:t>Measurement and Data</a:t>
            </a:r>
          </a:p>
        </p:txBody>
      </p:sp>
      <p:sp>
        <p:nvSpPr>
          <p:cNvPr id="2" name="Content Placeholder 1">
            <a:extLst>
              <a:ext uri="{FF2B5EF4-FFF2-40B4-BE49-F238E27FC236}">
                <a16:creationId xmlns:a16="http://schemas.microsoft.com/office/drawing/2014/main" id="{F03B5C9E-BB1C-4D52-B678-6110929F6A00}"/>
              </a:ext>
            </a:extLst>
          </p:cNvPr>
          <p:cNvSpPr>
            <a:spLocks noGrp="1"/>
          </p:cNvSpPr>
          <p:nvPr>
            <p:ph idx="1"/>
          </p:nvPr>
        </p:nvSpPr>
        <p:spPr>
          <a:xfrm>
            <a:off x="448965" y="1447330"/>
            <a:ext cx="8246070" cy="3122012"/>
          </a:xfrm>
        </p:spPr>
        <p:txBody>
          <a:bodyPr>
            <a:normAutofit/>
          </a:bodyPr>
          <a:lstStyle/>
          <a:p>
            <a:pPr marL="0" indent="0">
              <a:buNone/>
            </a:pPr>
            <a:r>
              <a:rPr lang="en-US" dirty="0"/>
              <a:t>6. What is the total perimeter measurement of the free throw lane?</a:t>
            </a:r>
          </a:p>
          <a:p>
            <a:pPr marL="0" indent="0">
              <a:buNone/>
            </a:pPr>
            <a:r>
              <a:rPr lang="en-US" dirty="0"/>
              <a:t>7. What is the total area of the free throw lane in the diagram on the previous PowerPoint?</a:t>
            </a:r>
          </a:p>
          <a:p>
            <a:pPr marL="0" indent="0">
              <a:buNone/>
            </a:pPr>
            <a:endParaRPr lang="en-US" dirty="0"/>
          </a:p>
        </p:txBody>
      </p:sp>
    </p:spTree>
    <p:extLst>
      <p:ext uri="{BB962C8B-B14F-4D97-AF65-F5344CB8AC3E}">
        <p14:creationId xmlns:p14="http://schemas.microsoft.com/office/powerpoint/2010/main" val="39302445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61F700-EF06-4B35-B5B5-0D60B7B23E66}"/>
              </a:ext>
            </a:extLst>
          </p:cNvPr>
          <p:cNvSpPr>
            <a:spLocks noGrp="1"/>
          </p:cNvSpPr>
          <p:nvPr>
            <p:ph type="title"/>
          </p:nvPr>
        </p:nvSpPr>
        <p:spPr/>
        <p:txBody>
          <a:bodyPr/>
          <a:lstStyle/>
          <a:p>
            <a:r>
              <a:rPr lang="en-US" dirty="0"/>
              <a:t>Measurement and Data</a:t>
            </a:r>
          </a:p>
        </p:txBody>
      </p:sp>
      <p:pic>
        <p:nvPicPr>
          <p:cNvPr id="3" name="Content Placeholder 2">
            <a:extLst>
              <a:ext uri="{FF2B5EF4-FFF2-40B4-BE49-F238E27FC236}">
                <a16:creationId xmlns:a16="http://schemas.microsoft.com/office/drawing/2014/main" id="{25B3ED60-2297-4BE3-9303-4CE457A24A4A}"/>
              </a:ext>
            </a:extLst>
          </p:cNvPr>
          <p:cNvPicPr>
            <a:picLocks noGrp="1" noChangeAspect="1"/>
          </p:cNvPicPr>
          <p:nvPr>
            <p:ph idx="1"/>
          </p:nvPr>
        </p:nvPicPr>
        <p:blipFill>
          <a:blip r:embed="rId2"/>
          <a:stretch>
            <a:fillRect/>
          </a:stretch>
        </p:blipFill>
        <p:spPr>
          <a:xfrm>
            <a:off x="1497262" y="1447800"/>
            <a:ext cx="6149477" cy="3121025"/>
          </a:xfrm>
          <a:prstGeom prst="rect">
            <a:avLst/>
          </a:prstGeom>
        </p:spPr>
      </p:pic>
      <p:sp>
        <p:nvSpPr>
          <p:cNvPr id="5" name="TextBox 4">
            <a:extLst>
              <a:ext uri="{FF2B5EF4-FFF2-40B4-BE49-F238E27FC236}">
                <a16:creationId xmlns:a16="http://schemas.microsoft.com/office/drawing/2014/main" id="{B14E7126-4437-4D75-AD33-0CB611A90FE0}"/>
              </a:ext>
            </a:extLst>
          </p:cNvPr>
          <p:cNvSpPr txBox="1"/>
          <p:nvPr/>
        </p:nvSpPr>
        <p:spPr>
          <a:xfrm>
            <a:off x="817274" y="1447800"/>
            <a:ext cx="914400" cy="523220"/>
          </a:xfrm>
          <a:prstGeom prst="rect">
            <a:avLst/>
          </a:prstGeom>
          <a:noFill/>
        </p:spPr>
        <p:txBody>
          <a:bodyPr wrap="square" rtlCol="0">
            <a:spAutoFit/>
          </a:bodyPr>
          <a:lstStyle/>
          <a:p>
            <a:r>
              <a:rPr lang="en-US" sz="2800" dirty="0"/>
              <a:t>8.</a:t>
            </a:r>
          </a:p>
        </p:txBody>
      </p:sp>
    </p:spTree>
    <p:extLst>
      <p:ext uri="{BB962C8B-B14F-4D97-AF65-F5344CB8AC3E}">
        <p14:creationId xmlns:p14="http://schemas.microsoft.com/office/powerpoint/2010/main" val="38097994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61F700-EF06-4B35-B5B5-0D60B7B23E66}"/>
              </a:ext>
            </a:extLst>
          </p:cNvPr>
          <p:cNvSpPr>
            <a:spLocks noGrp="1"/>
          </p:cNvSpPr>
          <p:nvPr>
            <p:ph type="title"/>
          </p:nvPr>
        </p:nvSpPr>
        <p:spPr/>
        <p:txBody>
          <a:bodyPr/>
          <a:lstStyle/>
          <a:p>
            <a:r>
              <a:rPr lang="en-US" dirty="0"/>
              <a:t>Measurement and Data</a:t>
            </a:r>
          </a:p>
        </p:txBody>
      </p:sp>
      <p:sp>
        <p:nvSpPr>
          <p:cNvPr id="2" name="Content Placeholder 1">
            <a:extLst>
              <a:ext uri="{FF2B5EF4-FFF2-40B4-BE49-F238E27FC236}">
                <a16:creationId xmlns:a16="http://schemas.microsoft.com/office/drawing/2014/main" id="{F03B5C9E-BB1C-4D52-B678-6110929F6A00}"/>
              </a:ext>
            </a:extLst>
          </p:cNvPr>
          <p:cNvSpPr>
            <a:spLocks noGrp="1"/>
          </p:cNvSpPr>
          <p:nvPr>
            <p:ph idx="1"/>
          </p:nvPr>
        </p:nvSpPr>
        <p:spPr>
          <a:xfrm>
            <a:off x="448965" y="1447330"/>
            <a:ext cx="8246070" cy="3122012"/>
          </a:xfrm>
        </p:spPr>
        <p:txBody>
          <a:bodyPr>
            <a:normAutofit/>
          </a:bodyPr>
          <a:lstStyle/>
          <a:p>
            <a:pPr marL="0" indent="0">
              <a:buNone/>
            </a:pPr>
            <a:r>
              <a:rPr lang="en-US" dirty="0"/>
              <a:t>9. A nurse poured 3.2 quarts of liquid into a container. How many fluid ounces were in the container?</a:t>
            </a:r>
          </a:p>
          <a:p>
            <a:pPr marL="0" indent="0">
              <a:buNone/>
            </a:pPr>
            <a:r>
              <a:rPr lang="en-US" dirty="0"/>
              <a:t>10. 45.6 cm equals how many hectometers?</a:t>
            </a:r>
          </a:p>
          <a:p>
            <a:pPr marL="0" indent="0">
              <a:buNone/>
            </a:pPr>
            <a:r>
              <a:rPr lang="en-US" dirty="0"/>
              <a:t>11. Each day, a 125-lb patient is supposed to receive 0.8 mg of medication per kilogram of body weight. What dosage should the patient receive?</a:t>
            </a:r>
          </a:p>
        </p:txBody>
      </p:sp>
    </p:spTree>
    <p:extLst>
      <p:ext uri="{BB962C8B-B14F-4D97-AF65-F5344CB8AC3E}">
        <p14:creationId xmlns:p14="http://schemas.microsoft.com/office/powerpoint/2010/main" val="1732422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61F700-EF06-4B35-B5B5-0D60B7B23E66}"/>
              </a:ext>
            </a:extLst>
          </p:cNvPr>
          <p:cNvSpPr>
            <a:spLocks noGrp="1"/>
          </p:cNvSpPr>
          <p:nvPr>
            <p:ph type="title"/>
          </p:nvPr>
        </p:nvSpPr>
        <p:spPr>
          <a:xfrm>
            <a:off x="457200" y="120252"/>
            <a:ext cx="8229600" cy="857250"/>
          </a:xfrm>
        </p:spPr>
        <p:txBody>
          <a:bodyPr>
            <a:noAutofit/>
          </a:bodyPr>
          <a:lstStyle/>
          <a:p>
            <a:pPr algn="r"/>
            <a:r>
              <a:rPr lang="en-US" sz="3200" dirty="0">
                <a:solidFill>
                  <a:schemeClr val="bg1"/>
                </a:solidFill>
              </a:rPr>
              <a:t>Number and Algebra </a:t>
            </a:r>
            <a:br>
              <a:rPr lang="en-US" sz="3200" dirty="0">
                <a:solidFill>
                  <a:schemeClr val="bg1"/>
                </a:solidFill>
              </a:rPr>
            </a:br>
            <a:r>
              <a:rPr lang="en-US" sz="3200" dirty="0">
                <a:solidFill>
                  <a:schemeClr val="bg1"/>
                </a:solidFill>
              </a:rPr>
              <a:t>Answers</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F03B5C9E-BB1C-4D52-B678-6110929F6A00}"/>
                  </a:ext>
                </a:extLst>
              </p:cNvPr>
              <p:cNvSpPr>
                <a:spLocks noGrp="1"/>
              </p:cNvSpPr>
              <p:nvPr>
                <p:ph sz="half" idx="1"/>
              </p:nvPr>
            </p:nvSpPr>
            <p:spPr>
              <a:xfrm>
                <a:off x="194930" y="1200150"/>
                <a:ext cx="2215116" cy="3823097"/>
              </a:xfrm>
            </p:spPr>
            <p:txBody>
              <a:bodyPr>
                <a:normAutofit/>
              </a:bodyPr>
              <a:lstStyle/>
              <a:p>
                <a:pPr marL="514350" indent="-514350">
                  <a:buAutoNum type="arabicPeriod"/>
                </a:pPr>
                <a:r>
                  <a:rPr lang="en-US" dirty="0"/>
                  <a:t>40.0031</a:t>
                </a:r>
              </a:p>
              <a:p>
                <a:pPr marL="514350" indent="-514350">
                  <a:buAutoNum type="arabicPeriod"/>
                </a:pPr>
                <a:r>
                  <a:rPr lang="en-US" b="0" dirty="0"/>
                  <a:t>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16</m:t>
                        </m:r>
                      </m:num>
                      <m:den>
                        <m:r>
                          <a:rPr lang="en-US" b="0" i="1" smtClean="0">
                            <a:latin typeface="Cambria Math" panose="02040503050406030204" pitchFamily="18" charset="0"/>
                          </a:rPr>
                          <m:t>1,000</m:t>
                        </m:r>
                      </m:den>
                    </m:f>
                  </m:oMath>
                </a14:m>
                <a:endParaRPr lang="en-US" b="0" dirty="0"/>
              </a:p>
              <a:p>
                <a:pPr marL="514350" indent="-514350">
                  <a:buAutoNum type="arabicPeriod"/>
                </a:pPr>
                <a:r>
                  <a:rPr lang="en-US" b="0" dirty="0"/>
                  <a:t>0.035</a:t>
                </a:r>
              </a:p>
              <a:p>
                <a:pPr marL="514350" indent="-514350">
                  <a:buAutoNum type="arabicPeriod"/>
                </a:pPr>
                <a:r>
                  <a:rPr lang="en-US" dirty="0"/>
                  <a:t>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16</m:t>
                        </m:r>
                      </m:den>
                    </m:f>
                  </m:oMath>
                </a14:m>
                <a:endParaRPr lang="en-US" b="0" dirty="0"/>
              </a:p>
              <a:p>
                <a:pPr marL="514350" indent="-514350">
                  <a:buAutoNum type="arabicPeriod"/>
                </a:pPr>
                <a:r>
                  <a:rPr lang="en-US" b="0" dirty="0"/>
                  <a:t>16</a:t>
                </a:r>
              </a:p>
              <a:p>
                <a:pPr marL="514350" indent="-514350">
                  <a:buAutoNum type="arabicPeriod"/>
                </a:pPr>
                <a:r>
                  <a:rPr lang="en-US" dirty="0"/>
                  <a:t>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9</m:t>
                        </m:r>
                      </m:num>
                      <m:den>
                        <m:r>
                          <a:rPr lang="en-US" b="0" i="1" smtClean="0">
                            <a:latin typeface="Cambria Math" panose="02040503050406030204" pitchFamily="18" charset="0"/>
                          </a:rPr>
                          <m:t>8</m:t>
                        </m:r>
                      </m:den>
                    </m:f>
                  </m:oMath>
                </a14:m>
                <a:endParaRPr lang="en-US" b="0" dirty="0"/>
              </a:p>
              <a:p>
                <a:pPr marL="514350" indent="-514350">
                  <a:buAutoNum type="arabicPeriod" startAt="6"/>
                </a:pPr>
                <a:endParaRPr lang="en-US" b="0" dirty="0"/>
              </a:p>
              <a:p>
                <a:pPr marL="514350" indent="-514350">
                  <a:buAutoNum type="arabicPeriod" startAt="6"/>
                </a:pPr>
                <a:endParaRPr lang="en-US" dirty="0"/>
              </a:p>
            </p:txBody>
          </p:sp>
        </mc:Choice>
        <mc:Fallback xmlns="">
          <p:sp>
            <p:nvSpPr>
              <p:cNvPr id="2" name="Content Placeholder 1">
                <a:extLst>
                  <a:ext uri="{FF2B5EF4-FFF2-40B4-BE49-F238E27FC236}">
                    <a16:creationId xmlns:a16="http://schemas.microsoft.com/office/drawing/2014/main" id="{F03B5C9E-BB1C-4D52-B678-6110929F6A00}"/>
                  </a:ext>
                </a:extLst>
              </p:cNvPr>
              <p:cNvSpPr>
                <a:spLocks noGrp="1" noRot="1" noChangeAspect="1" noMove="1" noResize="1" noEditPoints="1" noAdjustHandles="1" noChangeArrowheads="1" noChangeShapeType="1" noTextEdit="1"/>
              </p:cNvSpPr>
              <p:nvPr>
                <p:ph sz="half" idx="1"/>
              </p:nvPr>
            </p:nvSpPr>
            <p:spPr>
              <a:xfrm>
                <a:off x="194930" y="1200150"/>
                <a:ext cx="2215116" cy="3823097"/>
              </a:xfrm>
              <a:blipFill>
                <a:blip r:embed="rId2"/>
                <a:stretch>
                  <a:fillRect l="-5785" t="-1754" b="-957"/>
                </a:stretch>
              </a:blipFill>
            </p:spPr>
            <p:txBody>
              <a:bodyPr/>
              <a:lstStyle/>
              <a:p>
                <a:r>
                  <a:rPr lang="en-US">
                    <a:noFill/>
                  </a:rPr>
                  <a:t> </a:t>
                </a:r>
              </a:p>
            </p:txBody>
          </p:sp>
        </mc:Fallback>
      </mc:AlternateContent>
      <p:sp>
        <p:nvSpPr>
          <p:cNvPr id="6" name="Content Placeholder 5">
            <a:extLst>
              <a:ext uri="{FF2B5EF4-FFF2-40B4-BE49-F238E27FC236}">
                <a16:creationId xmlns:a16="http://schemas.microsoft.com/office/drawing/2014/main" id="{3894DACB-F957-44B3-8940-858E1914E07B}"/>
              </a:ext>
            </a:extLst>
          </p:cNvPr>
          <p:cNvSpPr txBox="1">
            <a:spLocks noGrp="1"/>
          </p:cNvSpPr>
          <p:nvPr>
            <p:ph sz="half" idx="2"/>
          </p:nvPr>
        </p:nvSpPr>
        <p:spPr>
          <a:xfrm>
            <a:off x="2211571" y="1200150"/>
            <a:ext cx="2013098" cy="3625608"/>
          </a:xfrm>
          <a:prstGeom prst="rect">
            <a:avLst/>
          </a:prstGeom>
          <a:noFill/>
        </p:spPr>
        <p:txBody>
          <a:bodyPr wrap="square" rtlCol="0">
            <a:spAutoFit/>
          </a:bodyPr>
          <a:lstStyle/>
          <a:p>
            <a:pPr marL="0" indent="0">
              <a:buNone/>
            </a:pPr>
            <a:r>
              <a:rPr lang="en-US" dirty="0"/>
              <a:t>7. 0</a:t>
            </a:r>
          </a:p>
          <a:p>
            <a:pPr marL="0" indent="0">
              <a:buNone/>
            </a:pPr>
            <a:r>
              <a:rPr lang="en-US" sz="2800" dirty="0"/>
              <a:t>8. 13</a:t>
            </a:r>
          </a:p>
          <a:p>
            <a:pPr marL="0" indent="0">
              <a:buNone/>
            </a:pPr>
            <a:r>
              <a:rPr lang="en-US" dirty="0"/>
              <a:t>9. 45</a:t>
            </a:r>
          </a:p>
          <a:p>
            <a:pPr marL="0" indent="0">
              <a:buNone/>
            </a:pPr>
            <a:r>
              <a:rPr lang="en-US" sz="2800" dirty="0"/>
              <a:t>10. 36</a:t>
            </a:r>
          </a:p>
          <a:p>
            <a:pPr marL="0" indent="0">
              <a:buNone/>
            </a:pPr>
            <a:r>
              <a:rPr lang="en-US" dirty="0"/>
              <a:t>11. $229</a:t>
            </a:r>
          </a:p>
          <a:p>
            <a:pPr marL="0" indent="0">
              <a:buNone/>
            </a:pPr>
            <a:r>
              <a:rPr lang="en-US" sz="2800" dirty="0"/>
              <a:t>12. 48</a:t>
            </a:r>
          </a:p>
          <a:p>
            <a:pPr marL="0" indent="0">
              <a:buNone/>
            </a:pPr>
            <a:r>
              <a:rPr lang="en-US" dirty="0"/>
              <a:t>13. 25%</a:t>
            </a:r>
            <a:endParaRPr lang="en-US" sz="2800" dirty="0"/>
          </a:p>
        </p:txBody>
      </p:sp>
      <p:sp>
        <p:nvSpPr>
          <p:cNvPr id="7" name="Content Placeholder 5">
            <a:extLst>
              <a:ext uri="{FF2B5EF4-FFF2-40B4-BE49-F238E27FC236}">
                <a16:creationId xmlns:a16="http://schemas.microsoft.com/office/drawing/2014/main" id="{19A400E0-1235-4375-999B-DDD66746EA46}"/>
              </a:ext>
            </a:extLst>
          </p:cNvPr>
          <p:cNvSpPr txBox="1">
            <a:spLocks/>
          </p:cNvSpPr>
          <p:nvPr/>
        </p:nvSpPr>
        <p:spPr>
          <a:xfrm>
            <a:off x="3884427" y="1200150"/>
            <a:ext cx="3820633" cy="3625608"/>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dirty="0"/>
              <a:t>14. $450</a:t>
            </a:r>
          </a:p>
          <a:p>
            <a:pPr marL="0" indent="0">
              <a:buNone/>
            </a:pPr>
            <a:r>
              <a:rPr lang="en-US" dirty="0"/>
              <a:t>15. 2,300</a:t>
            </a:r>
          </a:p>
          <a:p>
            <a:pPr marL="0" indent="0">
              <a:buNone/>
            </a:pPr>
            <a:r>
              <a:rPr lang="en-US" dirty="0"/>
              <a:t>16. 19.80</a:t>
            </a:r>
          </a:p>
          <a:p>
            <a:pPr marL="0" indent="0">
              <a:buNone/>
            </a:pPr>
            <a:r>
              <a:rPr lang="en-US" dirty="0"/>
              <a:t>17. 2,050 </a:t>
            </a:r>
            <a:r>
              <a:rPr lang="en-US" dirty="0" err="1"/>
              <a:t>lbs</a:t>
            </a:r>
            <a:endParaRPr lang="en-US" dirty="0"/>
          </a:p>
          <a:p>
            <a:pPr marL="0" indent="0">
              <a:buNone/>
            </a:pPr>
            <a:r>
              <a:rPr lang="en-US" dirty="0"/>
              <a:t>18. 15 g</a:t>
            </a:r>
          </a:p>
          <a:p>
            <a:pPr marL="0" indent="0">
              <a:buNone/>
            </a:pPr>
            <a:r>
              <a:rPr lang="en-US" dirty="0"/>
              <a:t>19. 4 hours, 20 minutes</a:t>
            </a:r>
          </a:p>
          <a:p>
            <a:pPr marL="0" indent="0">
              <a:buNone/>
            </a:pPr>
            <a:r>
              <a:rPr lang="en-US" dirty="0"/>
              <a:t>20. 157.5 min</a:t>
            </a:r>
          </a:p>
        </p:txBody>
      </p:sp>
      <mc:AlternateContent xmlns:mc="http://schemas.openxmlformats.org/markup-compatibility/2006" xmlns:a14="http://schemas.microsoft.com/office/drawing/2010/main">
        <mc:Choice Requires="a14">
          <p:sp>
            <p:nvSpPr>
              <p:cNvPr id="8" name="Content Placeholder 5">
                <a:extLst>
                  <a:ext uri="{FF2B5EF4-FFF2-40B4-BE49-F238E27FC236}">
                    <a16:creationId xmlns:a16="http://schemas.microsoft.com/office/drawing/2014/main" id="{0E5A3712-0CE3-459A-B874-CFFE0904620F}"/>
                  </a:ext>
                </a:extLst>
              </p:cNvPr>
              <p:cNvSpPr txBox="1">
                <a:spLocks/>
              </p:cNvSpPr>
              <p:nvPr/>
            </p:nvSpPr>
            <p:spPr>
              <a:xfrm>
                <a:off x="6057014" y="1200150"/>
                <a:ext cx="2892056" cy="1737912"/>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dirty="0"/>
                  <a:t>21.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3</m:t>
                        </m:r>
                      </m:den>
                    </m:f>
                  </m:oMath>
                </a14:m>
                <a:endParaRPr lang="en-US" b="0" dirty="0"/>
              </a:p>
              <a:p>
                <a:pPr marL="0" indent="0">
                  <a:buNone/>
                </a:pPr>
                <a:r>
                  <a:rPr lang="en-US" dirty="0"/>
                  <a:t>22. 5x-12</a:t>
                </a:r>
              </a:p>
              <a:p>
                <a:pPr marL="0" indent="0">
                  <a:buNone/>
                </a:pPr>
                <a:r>
                  <a:rPr lang="en-US" dirty="0"/>
                  <a:t>23. 5s + 92 &lt; 1119</a:t>
                </a:r>
              </a:p>
            </p:txBody>
          </p:sp>
        </mc:Choice>
        <mc:Fallback xmlns="">
          <p:sp>
            <p:nvSpPr>
              <p:cNvPr id="8" name="Content Placeholder 5">
                <a:extLst>
                  <a:ext uri="{FF2B5EF4-FFF2-40B4-BE49-F238E27FC236}">
                    <a16:creationId xmlns:a16="http://schemas.microsoft.com/office/drawing/2014/main" id="{0E5A3712-0CE3-459A-B874-CFFE0904620F}"/>
                  </a:ext>
                </a:extLst>
              </p:cNvPr>
              <p:cNvSpPr txBox="1">
                <a:spLocks noRot="1" noChangeAspect="1" noMove="1" noResize="1" noEditPoints="1" noAdjustHandles="1" noChangeArrowheads="1" noChangeShapeType="1" noTextEdit="1"/>
              </p:cNvSpPr>
              <p:nvPr/>
            </p:nvSpPr>
            <p:spPr>
              <a:xfrm>
                <a:off x="6057014" y="1200150"/>
                <a:ext cx="2892056" cy="1737912"/>
              </a:xfrm>
              <a:prstGeom prst="rect">
                <a:avLst/>
              </a:prstGeom>
              <a:blipFill>
                <a:blip r:embed="rId3"/>
                <a:stretch>
                  <a:fillRect l="-4430" r="-633" b="-9123"/>
                </a:stretch>
              </a:blipFill>
            </p:spPr>
            <p:txBody>
              <a:bodyPr/>
              <a:lstStyle/>
              <a:p>
                <a:r>
                  <a:rPr lang="en-US">
                    <a:noFill/>
                  </a:rPr>
                  <a:t> </a:t>
                </a:r>
              </a:p>
            </p:txBody>
          </p:sp>
        </mc:Fallback>
      </mc:AlternateContent>
    </p:spTree>
    <p:extLst>
      <p:ext uri="{BB962C8B-B14F-4D97-AF65-F5344CB8AC3E}">
        <p14:creationId xmlns:p14="http://schemas.microsoft.com/office/powerpoint/2010/main" val="22093571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61F700-EF06-4B35-B5B5-0D60B7B23E66}"/>
              </a:ext>
            </a:extLst>
          </p:cNvPr>
          <p:cNvSpPr>
            <a:spLocks noGrp="1"/>
          </p:cNvSpPr>
          <p:nvPr>
            <p:ph type="title"/>
          </p:nvPr>
        </p:nvSpPr>
        <p:spPr>
          <a:xfrm>
            <a:off x="457200" y="120252"/>
            <a:ext cx="8229600" cy="857250"/>
          </a:xfrm>
        </p:spPr>
        <p:txBody>
          <a:bodyPr>
            <a:noAutofit/>
          </a:bodyPr>
          <a:lstStyle/>
          <a:p>
            <a:pPr algn="r"/>
            <a:r>
              <a:rPr lang="en-US" sz="3200" dirty="0">
                <a:solidFill>
                  <a:schemeClr val="bg1"/>
                </a:solidFill>
              </a:rPr>
              <a:t>Measurement and Data </a:t>
            </a:r>
            <a:br>
              <a:rPr lang="en-US" sz="3200" dirty="0">
                <a:solidFill>
                  <a:schemeClr val="bg1"/>
                </a:solidFill>
              </a:rPr>
            </a:br>
            <a:r>
              <a:rPr lang="en-US" sz="3200" dirty="0">
                <a:solidFill>
                  <a:schemeClr val="bg1"/>
                </a:solidFill>
              </a:rPr>
              <a:t>Answers</a:t>
            </a:r>
          </a:p>
        </p:txBody>
      </p:sp>
      <p:sp>
        <p:nvSpPr>
          <p:cNvPr id="2" name="Content Placeholder 1">
            <a:extLst>
              <a:ext uri="{FF2B5EF4-FFF2-40B4-BE49-F238E27FC236}">
                <a16:creationId xmlns:a16="http://schemas.microsoft.com/office/drawing/2014/main" id="{F03B5C9E-BB1C-4D52-B678-6110929F6A00}"/>
              </a:ext>
            </a:extLst>
          </p:cNvPr>
          <p:cNvSpPr>
            <a:spLocks noGrp="1"/>
          </p:cNvSpPr>
          <p:nvPr>
            <p:ph sz="half" idx="1"/>
          </p:nvPr>
        </p:nvSpPr>
        <p:spPr>
          <a:xfrm>
            <a:off x="863010" y="1200150"/>
            <a:ext cx="4056320" cy="3823097"/>
          </a:xfrm>
        </p:spPr>
        <p:txBody>
          <a:bodyPr>
            <a:normAutofit fontScale="92500" lnSpcReduction="10000"/>
          </a:bodyPr>
          <a:lstStyle/>
          <a:p>
            <a:pPr marL="514350" indent="-514350">
              <a:buAutoNum type="arabicPeriod"/>
            </a:pPr>
            <a:r>
              <a:rPr lang="en-US" dirty="0"/>
              <a:t>17.5%</a:t>
            </a:r>
          </a:p>
          <a:p>
            <a:pPr marL="514350" indent="-514350">
              <a:buAutoNum type="arabicPeriod"/>
            </a:pPr>
            <a:r>
              <a:rPr lang="en-US" b="0" dirty="0"/>
              <a:t>The hospital is rated good but not the best.</a:t>
            </a:r>
          </a:p>
          <a:p>
            <a:pPr marL="514350" indent="-514350">
              <a:buAutoNum type="arabicPeriod"/>
            </a:pPr>
            <a:r>
              <a:rPr lang="en-US" dirty="0"/>
              <a:t>The mode and median were both the same, 8.6.</a:t>
            </a:r>
            <a:endParaRPr lang="en-US" b="0" dirty="0"/>
          </a:p>
          <a:p>
            <a:pPr marL="514350" indent="-514350">
              <a:buAutoNum type="arabicPeriod"/>
            </a:pPr>
            <a:r>
              <a:rPr lang="en-US" b="0" dirty="0"/>
              <a:t>Judge 2 increasing his score by 2.1.</a:t>
            </a:r>
          </a:p>
          <a:p>
            <a:pPr marL="514350" indent="-514350">
              <a:buAutoNum type="arabicPeriod"/>
            </a:pPr>
            <a:r>
              <a:rPr lang="en-US" dirty="0"/>
              <a:t>(D)</a:t>
            </a:r>
          </a:p>
          <a:p>
            <a:pPr marL="514350" indent="-514350">
              <a:buAutoNum type="arabicPeriod"/>
            </a:pPr>
            <a:r>
              <a:rPr lang="en-US" b="0" dirty="0"/>
              <a:t>68.84 ft</a:t>
            </a:r>
          </a:p>
          <a:p>
            <a:pPr marL="514350" indent="-514350">
              <a:buAutoNum type="arabicPeriod" startAt="6"/>
            </a:pPr>
            <a:endParaRPr lang="en-US" b="0" dirty="0"/>
          </a:p>
          <a:p>
            <a:pPr marL="514350" indent="-514350">
              <a:buAutoNum type="arabicPeriod" startAt="6"/>
            </a:pPr>
            <a:endParaRPr lang="en-US" dirty="0"/>
          </a:p>
        </p:txBody>
      </p:sp>
      <p:sp>
        <p:nvSpPr>
          <p:cNvPr id="6" name="Content Placeholder 5">
            <a:extLst>
              <a:ext uri="{FF2B5EF4-FFF2-40B4-BE49-F238E27FC236}">
                <a16:creationId xmlns:a16="http://schemas.microsoft.com/office/drawing/2014/main" id="{3894DACB-F957-44B3-8940-858E1914E07B}"/>
              </a:ext>
            </a:extLst>
          </p:cNvPr>
          <p:cNvSpPr txBox="1">
            <a:spLocks noGrp="1"/>
          </p:cNvSpPr>
          <p:nvPr>
            <p:ph sz="half" idx="2"/>
          </p:nvPr>
        </p:nvSpPr>
        <p:spPr>
          <a:xfrm>
            <a:off x="5160334" y="1200150"/>
            <a:ext cx="2842438" cy="3108543"/>
          </a:xfrm>
          <a:prstGeom prst="rect">
            <a:avLst/>
          </a:prstGeom>
          <a:noFill/>
        </p:spPr>
        <p:txBody>
          <a:bodyPr wrap="square" rtlCol="0">
            <a:spAutoFit/>
          </a:bodyPr>
          <a:lstStyle/>
          <a:p>
            <a:pPr marL="0" indent="0">
              <a:buNone/>
            </a:pPr>
            <a:r>
              <a:rPr lang="en-US" dirty="0"/>
              <a:t>7. 284.52 ft</a:t>
            </a:r>
            <a:r>
              <a:rPr lang="en-US" baseline="30000" dirty="0"/>
              <a:t>2</a:t>
            </a:r>
          </a:p>
          <a:p>
            <a:pPr marL="0" indent="0">
              <a:buNone/>
            </a:pPr>
            <a:r>
              <a:rPr lang="en-US" sz="2800" dirty="0"/>
              <a:t>8. </a:t>
            </a:r>
            <a:r>
              <a:rPr lang="en-US" dirty="0"/>
              <a:t>588 cm</a:t>
            </a:r>
            <a:r>
              <a:rPr lang="en-US" baseline="30000" dirty="0"/>
              <a:t>2</a:t>
            </a:r>
            <a:endParaRPr lang="en-US" sz="2800" baseline="30000" dirty="0"/>
          </a:p>
          <a:p>
            <a:pPr marL="0" indent="0">
              <a:buNone/>
            </a:pPr>
            <a:r>
              <a:rPr lang="en-US" dirty="0"/>
              <a:t>9. 102.4 </a:t>
            </a:r>
            <a:r>
              <a:rPr lang="en-US" dirty="0" err="1"/>
              <a:t>fl</a:t>
            </a:r>
            <a:r>
              <a:rPr lang="en-US" dirty="0"/>
              <a:t> oz</a:t>
            </a:r>
          </a:p>
          <a:p>
            <a:pPr marL="0" indent="0">
              <a:buNone/>
            </a:pPr>
            <a:r>
              <a:rPr lang="en-US" sz="2800" dirty="0"/>
              <a:t>10. </a:t>
            </a:r>
            <a:r>
              <a:rPr lang="en-US" dirty="0"/>
              <a:t>0.00456 hm</a:t>
            </a:r>
            <a:endParaRPr lang="en-US" sz="2800" dirty="0"/>
          </a:p>
          <a:p>
            <a:pPr marL="0" indent="0">
              <a:buNone/>
            </a:pPr>
            <a:r>
              <a:rPr lang="en-US" dirty="0"/>
              <a:t>11. 45.36 mg</a:t>
            </a:r>
          </a:p>
          <a:p>
            <a:pPr marL="0" indent="0">
              <a:buNone/>
            </a:pPr>
            <a:endParaRPr lang="en-US" sz="2800" dirty="0"/>
          </a:p>
        </p:txBody>
      </p:sp>
    </p:spTree>
    <p:extLst>
      <p:ext uri="{BB962C8B-B14F-4D97-AF65-F5344CB8AC3E}">
        <p14:creationId xmlns:p14="http://schemas.microsoft.com/office/powerpoint/2010/main" val="40270910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TEAS Math: What to Expect</a:t>
            </a:r>
          </a:p>
        </p:txBody>
      </p:sp>
      <p:sp>
        <p:nvSpPr>
          <p:cNvPr id="5" name="Content Placeholder 4"/>
          <p:cNvSpPr>
            <a:spLocks noGrp="1"/>
          </p:cNvSpPr>
          <p:nvPr>
            <p:ph idx="1"/>
          </p:nvPr>
        </p:nvSpPr>
        <p:spPr/>
        <p:txBody>
          <a:bodyPr>
            <a:normAutofit fontScale="62500" lnSpcReduction="20000"/>
          </a:bodyPr>
          <a:lstStyle/>
          <a:p>
            <a:r>
              <a:rPr lang="en-US" dirty="0"/>
              <a:t>Decimal Conversion to Fraction</a:t>
            </a:r>
          </a:p>
          <a:p>
            <a:r>
              <a:rPr lang="en-US" dirty="0"/>
              <a:t>Fraction to Decimal</a:t>
            </a:r>
          </a:p>
          <a:p>
            <a:r>
              <a:rPr lang="en-US" dirty="0"/>
              <a:t>Order of Operations</a:t>
            </a:r>
          </a:p>
          <a:p>
            <a:r>
              <a:rPr lang="en-US" dirty="0"/>
              <a:t>One Variable Equations</a:t>
            </a:r>
          </a:p>
          <a:p>
            <a:r>
              <a:rPr lang="en-US" dirty="0"/>
              <a:t>Statistical Evaluation of Data</a:t>
            </a:r>
          </a:p>
          <a:p>
            <a:r>
              <a:rPr lang="en-US" dirty="0"/>
              <a:t>Geometry</a:t>
            </a:r>
          </a:p>
          <a:p>
            <a:r>
              <a:rPr lang="en-US" dirty="0"/>
              <a:t>Story Problems</a:t>
            </a:r>
          </a:p>
          <a:p>
            <a:r>
              <a:rPr lang="en-US" dirty="0"/>
              <a:t>English to Metric Conversions</a:t>
            </a:r>
          </a:p>
          <a:p>
            <a:r>
              <a:rPr lang="en-US" dirty="0"/>
              <a:t>Standard and Metric Systems Conversions</a:t>
            </a:r>
          </a:p>
          <a:p>
            <a:r>
              <a:rPr lang="en-US" dirty="0"/>
              <a:t>Metric Prefix Equivalents</a:t>
            </a:r>
          </a:p>
          <a:p>
            <a:r>
              <a:rPr lang="en-US" dirty="0"/>
              <a:t>Metric Abbreviations &amp; Prefixes</a:t>
            </a:r>
          </a:p>
          <a:p>
            <a:r>
              <a:rPr lang="en-US" dirty="0"/>
              <a:t>Length, weight and fluid abbreviations</a:t>
            </a:r>
          </a:p>
        </p:txBody>
      </p:sp>
    </p:spTree>
    <p:extLst>
      <p:ext uri="{BB962C8B-B14F-4D97-AF65-F5344CB8AC3E}">
        <p14:creationId xmlns:p14="http://schemas.microsoft.com/office/powerpoint/2010/main" val="11016338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BBE1CCC6-E3D7-4600-8588-B8BC1A87AED5}"/>
              </a:ext>
            </a:extLst>
          </p:cNvPr>
          <p:cNvSpPr>
            <a:spLocks noGrp="1"/>
          </p:cNvSpPr>
          <p:nvPr>
            <p:ph type="title"/>
          </p:nvPr>
        </p:nvSpPr>
        <p:spPr>
          <a:xfrm>
            <a:off x="457200" y="120252"/>
            <a:ext cx="8229600" cy="857250"/>
          </a:xfrm>
        </p:spPr>
        <p:txBody>
          <a:bodyPr>
            <a:normAutofit fontScale="90000"/>
          </a:bodyPr>
          <a:lstStyle/>
          <a:p>
            <a:pPr algn="r"/>
            <a:r>
              <a:rPr lang="en-US" sz="3200" dirty="0">
                <a:solidFill>
                  <a:schemeClr val="bg1"/>
                </a:solidFill>
              </a:rPr>
              <a:t>TEAS MATH: </a:t>
            </a:r>
            <a:br>
              <a:rPr lang="en-US" sz="3200" dirty="0">
                <a:solidFill>
                  <a:schemeClr val="bg1"/>
                </a:solidFill>
              </a:rPr>
            </a:br>
            <a:r>
              <a:rPr lang="en-US" sz="3200" dirty="0">
                <a:solidFill>
                  <a:schemeClr val="bg1"/>
                </a:solidFill>
              </a:rPr>
              <a:t>What Do You Need to Know</a:t>
            </a:r>
          </a:p>
        </p:txBody>
      </p:sp>
      <p:sp>
        <p:nvSpPr>
          <p:cNvPr id="13" name="Content Placeholder 12">
            <a:extLst>
              <a:ext uri="{FF2B5EF4-FFF2-40B4-BE49-F238E27FC236}">
                <a16:creationId xmlns:a16="http://schemas.microsoft.com/office/drawing/2014/main" id="{51C0A47F-C0F8-416A-9C7B-EC86D2773C68}"/>
              </a:ext>
            </a:extLst>
          </p:cNvPr>
          <p:cNvSpPr>
            <a:spLocks noGrp="1"/>
          </p:cNvSpPr>
          <p:nvPr>
            <p:ph sz="half" idx="1"/>
          </p:nvPr>
        </p:nvSpPr>
        <p:spPr/>
        <p:txBody>
          <a:bodyPr/>
          <a:lstStyle/>
          <a:p>
            <a:pPr marL="0" indent="0" algn="ctr">
              <a:buNone/>
            </a:pPr>
            <a:r>
              <a:rPr lang="en-US" dirty="0"/>
              <a:t>Place Value</a:t>
            </a:r>
          </a:p>
          <a:p>
            <a:pPr marL="0" indent="0">
              <a:buNone/>
            </a:pPr>
            <a:endParaRPr lang="en-US" dirty="0"/>
          </a:p>
        </p:txBody>
      </p:sp>
      <p:sp>
        <p:nvSpPr>
          <p:cNvPr id="14" name="Content Placeholder 13">
            <a:extLst>
              <a:ext uri="{FF2B5EF4-FFF2-40B4-BE49-F238E27FC236}">
                <a16:creationId xmlns:a16="http://schemas.microsoft.com/office/drawing/2014/main" id="{68018B6F-0040-4324-82CE-57AFA3C79855}"/>
              </a:ext>
            </a:extLst>
          </p:cNvPr>
          <p:cNvSpPr>
            <a:spLocks noGrp="1"/>
          </p:cNvSpPr>
          <p:nvPr>
            <p:ph sz="half" idx="2"/>
          </p:nvPr>
        </p:nvSpPr>
        <p:spPr/>
        <p:txBody>
          <a:bodyPr/>
          <a:lstStyle/>
          <a:p>
            <a:pPr marL="0" indent="0" algn="ctr">
              <a:buNone/>
            </a:pPr>
            <a:r>
              <a:rPr lang="en-US" sz="2400" dirty="0"/>
              <a:t>Fractions Decimals Percents</a:t>
            </a:r>
          </a:p>
          <a:p>
            <a:pPr marL="0" indent="0">
              <a:buNone/>
            </a:pPr>
            <a:endParaRPr lang="en-US" dirty="0"/>
          </a:p>
        </p:txBody>
      </p:sp>
      <p:pic>
        <p:nvPicPr>
          <p:cNvPr id="16" name="Picture 15">
            <a:extLst>
              <a:ext uri="{FF2B5EF4-FFF2-40B4-BE49-F238E27FC236}">
                <a16:creationId xmlns:a16="http://schemas.microsoft.com/office/drawing/2014/main" id="{132C4281-1086-4A4D-BDB3-1C934E49F381}"/>
              </a:ext>
            </a:extLst>
          </p:cNvPr>
          <p:cNvPicPr>
            <a:picLocks noChangeAspect="1"/>
          </p:cNvPicPr>
          <p:nvPr/>
        </p:nvPicPr>
        <p:blipFill>
          <a:blip r:embed="rId2"/>
          <a:stretch>
            <a:fillRect/>
          </a:stretch>
        </p:blipFill>
        <p:spPr>
          <a:xfrm>
            <a:off x="5309189" y="1632219"/>
            <a:ext cx="2714848" cy="3511281"/>
          </a:xfrm>
          <a:prstGeom prst="rect">
            <a:avLst/>
          </a:prstGeom>
        </p:spPr>
      </p:pic>
      <p:pic>
        <p:nvPicPr>
          <p:cNvPr id="17" name="Picture 16">
            <a:extLst>
              <a:ext uri="{FF2B5EF4-FFF2-40B4-BE49-F238E27FC236}">
                <a16:creationId xmlns:a16="http://schemas.microsoft.com/office/drawing/2014/main" id="{7E98FCBC-0929-42A7-941D-6FE89AA6CEFE}"/>
              </a:ext>
            </a:extLst>
          </p:cNvPr>
          <p:cNvPicPr>
            <a:picLocks noChangeAspect="1"/>
          </p:cNvPicPr>
          <p:nvPr/>
        </p:nvPicPr>
        <p:blipFill>
          <a:blip r:embed="rId3"/>
          <a:stretch>
            <a:fillRect/>
          </a:stretch>
        </p:blipFill>
        <p:spPr>
          <a:xfrm>
            <a:off x="148856" y="2033741"/>
            <a:ext cx="5160333" cy="1076017"/>
          </a:xfrm>
          <a:prstGeom prst="rect">
            <a:avLst/>
          </a:prstGeom>
        </p:spPr>
      </p:pic>
    </p:spTree>
    <p:extLst>
      <p:ext uri="{BB962C8B-B14F-4D97-AF65-F5344CB8AC3E}">
        <p14:creationId xmlns:p14="http://schemas.microsoft.com/office/powerpoint/2010/main" val="28366670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BBE1CCC6-E3D7-4600-8588-B8BC1A87AED5}"/>
              </a:ext>
            </a:extLst>
          </p:cNvPr>
          <p:cNvSpPr>
            <a:spLocks noGrp="1"/>
          </p:cNvSpPr>
          <p:nvPr>
            <p:ph type="title"/>
          </p:nvPr>
        </p:nvSpPr>
        <p:spPr/>
        <p:txBody>
          <a:bodyPr>
            <a:normAutofit fontScale="90000"/>
          </a:bodyPr>
          <a:lstStyle/>
          <a:p>
            <a:pPr algn="r"/>
            <a:r>
              <a:rPr lang="en-US" sz="3200" dirty="0">
                <a:solidFill>
                  <a:schemeClr val="bg1"/>
                </a:solidFill>
              </a:rPr>
              <a:t>TEAS MATH: </a:t>
            </a:r>
            <a:br>
              <a:rPr lang="en-US" sz="3200" dirty="0">
                <a:solidFill>
                  <a:schemeClr val="bg1"/>
                </a:solidFill>
              </a:rPr>
            </a:br>
            <a:r>
              <a:rPr lang="en-US" sz="3200" dirty="0">
                <a:solidFill>
                  <a:schemeClr val="bg1"/>
                </a:solidFill>
              </a:rPr>
              <a:t>What Do You Need to Know</a:t>
            </a:r>
          </a:p>
        </p:txBody>
      </p:sp>
      <p:sp>
        <p:nvSpPr>
          <p:cNvPr id="13" name="Content Placeholder 12">
            <a:extLst>
              <a:ext uri="{FF2B5EF4-FFF2-40B4-BE49-F238E27FC236}">
                <a16:creationId xmlns:a16="http://schemas.microsoft.com/office/drawing/2014/main" id="{51C0A47F-C0F8-416A-9C7B-EC86D2773C68}"/>
              </a:ext>
            </a:extLst>
          </p:cNvPr>
          <p:cNvSpPr>
            <a:spLocks noGrp="1"/>
          </p:cNvSpPr>
          <p:nvPr>
            <p:ph idx="1"/>
          </p:nvPr>
        </p:nvSpPr>
        <p:spPr/>
        <p:txBody>
          <a:bodyPr/>
          <a:lstStyle/>
          <a:p>
            <a:pPr marL="0" indent="0" algn="ctr">
              <a:buNone/>
            </a:pPr>
            <a:r>
              <a:rPr lang="en-US" dirty="0"/>
              <a:t>Standard and Metric Systems</a:t>
            </a:r>
          </a:p>
          <a:p>
            <a:pPr marL="0" indent="0" algn="ctr">
              <a:buNone/>
            </a:pPr>
            <a:endParaRPr lang="en-US" dirty="0"/>
          </a:p>
          <a:p>
            <a:pPr marL="0" indent="0">
              <a:buNone/>
            </a:pPr>
            <a:endParaRPr lang="en-US" dirty="0"/>
          </a:p>
        </p:txBody>
      </p:sp>
      <p:pic>
        <p:nvPicPr>
          <p:cNvPr id="3" name="Picture 2">
            <a:extLst>
              <a:ext uri="{FF2B5EF4-FFF2-40B4-BE49-F238E27FC236}">
                <a16:creationId xmlns:a16="http://schemas.microsoft.com/office/drawing/2014/main" id="{C035FF58-BEA7-40C3-B45C-93F0E3577D02}"/>
              </a:ext>
            </a:extLst>
          </p:cNvPr>
          <p:cNvPicPr>
            <a:picLocks noChangeAspect="1"/>
          </p:cNvPicPr>
          <p:nvPr/>
        </p:nvPicPr>
        <p:blipFill>
          <a:blip r:embed="rId2"/>
          <a:stretch>
            <a:fillRect/>
          </a:stretch>
        </p:blipFill>
        <p:spPr>
          <a:xfrm>
            <a:off x="153286" y="1978053"/>
            <a:ext cx="4604852" cy="2941113"/>
          </a:xfrm>
          <a:prstGeom prst="rect">
            <a:avLst/>
          </a:prstGeom>
        </p:spPr>
      </p:pic>
      <p:pic>
        <p:nvPicPr>
          <p:cNvPr id="4" name="Picture 3">
            <a:extLst>
              <a:ext uri="{FF2B5EF4-FFF2-40B4-BE49-F238E27FC236}">
                <a16:creationId xmlns:a16="http://schemas.microsoft.com/office/drawing/2014/main" id="{5B511425-9D7C-478F-8A12-63612C114C0A}"/>
              </a:ext>
            </a:extLst>
          </p:cNvPr>
          <p:cNvPicPr>
            <a:picLocks noChangeAspect="1"/>
          </p:cNvPicPr>
          <p:nvPr/>
        </p:nvPicPr>
        <p:blipFill>
          <a:blip r:embed="rId3"/>
          <a:stretch>
            <a:fillRect/>
          </a:stretch>
        </p:blipFill>
        <p:spPr>
          <a:xfrm>
            <a:off x="5025809" y="1978053"/>
            <a:ext cx="3914775" cy="1771650"/>
          </a:xfrm>
          <a:prstGeom prst="rect">
            <a:avLst/>
          </a:prstGeom>
        </p:spPr>
      </p:pic>
    </p:spTree>
    <p:extLst>
      <p:ext uri="{BB962C8B-B14F-4D97-AF65-F5344CB8AC3E}">
        <p14:creationId xmlns:p14="http://schemas.microsoft.com/office/powerpoint/2010/main" val="30186612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BBE1CCC6-E3D7-4600-8588-B8BC1A87AED5}"/>
              </a:ext>
            </a:extLst>
          </p:cNvPr>
          <p:cNvSpPr>
            <a:spLocks noGrp="1"/>
          </p:cNvSpPr>
          <p:nvPr>
            <p:ph type="title"/>
          </p:nvPr>
        </p:nvSpPr>
        <p:spPr/>
        <p:txBody>
          <a:bodyPr>
            <a:normAutofit fontScale="90000"/>
          </a:bodyPr>
          <a:lstStyle/>
          <a:p>
            <a:pPr algn="r"/>
            <a:r>
              <a:rPr lang="en-US" sz="3200" dirty="0">
                <a:solidFill>
                  <a:schemeClr val="bg1"/>
                </a:solidFill>
              </a:rPr>
              <a:t>TEAS MATH: </a:t>
            </a:r>
            <a:br>
              <a:rPr lang="en-US" sz="3200" dirty="0">
                <a:solidFill>
                  <a:schemeClr val="bg1"/>
                </a:solidFill>
              </a:rPr>
            </a:br>
            <a:r>
              <a:rPr lang="en-US" sz="3200" dirty="0">
                <a:solidFill>
                  <a:schemeClr val="bg1"/>
                </a:solidFill>
              </a:rPr>
              <a:t>What Do You Need to Know</a:t>
            </a:r>
          </a:p>
        </p:txBody>
      </p:sp>
      <p:sp>
        <p:nvSpPr>
          <p:cNvPr id="13" name="Content Placeholder 12">
            <a:extLst>
              <a:ext uri="{FF2B5EF4-FFF2-40B4-BE49-F238E27FC236}">
                <a16:creationId xmlns:a16="http://schemas.microsoft.com/office/drawing/2014/main" id="{51C0A47F-C0F8-416A-9C7B-EC86D2773C68}"/>
              </a:ext>
            </a:extLst>
          </p:cNvPr>
          <p:cNvSpPr>
            <a:spLocks noGrp="1"/>
          </p:cNvSpPr>
          <p:nvPr>
            <p:ph idx="1"/>
          </p:nvPr>
        </p:nvSpPr>
        <p:spPr/>
        <p:txBody>
          <a:bodyPr/>
          <a:lstStyle/>
          <a:p>
            <a:pPr marL="0" indent="0" algn="ctr">
              <a:buNone/>
            </a:pPr>
            <a:r>
              <a:rPr lang="en-US" dirty="0"/>
              <a:t>English to Metric Conversions</a:t>
            </a:r>
          </a:p>
          <a:p>
            <a:pPr marL="0" indent="0" algn="ctr">
              <a:buNone/>
            </a:pPr>
            <a:endParaRPr lang="en-US" dirty="0"/>
          </a:p>
          <a:p>
            <a:pPr marL="0" indent="0" algn="ctr">
              <a:buNone/>
            </a:pPr>
            <a:endParaRPr lang="en-US" dirty="0"/>
          </a:p>
          <a:p>
            <a:pPr marL="0" indent="0">
              <a:buNone/>
            </a:pPr>
            <a:endParaRPr lang="en-US" dirty="0"/>
          </a:p>
        </p:txBody>
      </p:sp>
      <p:pic>
        <p:nvPicPr>
          <p:cNvPr id="2" name="Picture 1">
            <a:extLst>
              <a:ext uri="{FF2B5EF4-FFF2-40B4-BE49-F238E27FC236}">
                <a16:creationId xmlns:a16="http://schemas.microsoft.com/office/drawing/2014/main" id="{4D43D418-33DD-419F-B69C-80794146675F}"/>
              </a:ext>
            </a:extLst>
          </p:cNvPr>
          <p:cNvPicPr>
            <a:picLocks noChangeAspect="1"/>
          </p:cNvPicPr>
          <p:nvPr/>
        </p:nvPicPr>
        <p:blipFill>
          <a:blip r:embed="rId2"/>
          <a:stretch>
            <a:fillRect/>
          </a:stretch>
        </p:blipFill>
        <p:spPr>
          <a:xfrm>
            <a:off x="190338" y="1964494"/>
            <a:ext cx="3076097" cy="2954672"/>
          </a:xfrm>
          <a:prstGeom prst="rect">
            <a:avLst/>
          </a:prstGeom>
        </p:spPr>
      </p:pic>
      <p:pic>
        <p:nvPicPr>
          <p:cNvPr id="5" name="Picture 4">
            <a:extLst>
              <a:ext uri="{FF2B5EF4-FFF2-40B4-BE49-F238E27FC236}">
                <a16:creationId xmlns:a16="http://schemas.microsoft.com/office/drawing/2014/main" id="{3B54AA5B-E1E5-49AB-BFA9-F83C03D544E3}"/>
              </a:ext>
            </a:extLst>
          </p:cNvPr>
          <p:cNvPicPr>
            <a:picLocks noChangeAspect="1"/>
          </p:cNvPicPr>
          <p:nvPr/>
        </p:nvPicPr>
        <p:blipFill>
          <a:blip r:embed="rId3"/>
          <a:stretch>
            <a:fillRect/>
          </a:stretch>
        </p:blipFill>
        <p:spPr>
          <a:xfrm>
            <a:off x="6398072" y="1964494"/>
            <a:ext cx="2672568" cy="2954672"/>
          </a:xfrm>
          <a:prstGeom prst="rect">
            <a:avLst/>
          </a:prstGeom>
        </p:spPr>
      </p:pic>
      <p:pic>
        <p:nvPicPr>
          <p:cNvPr id="6" name="Picture 5">
            <a:extLst>
              <a:ext uri="{FF2B5EF4-FFF2-40B4-BE49-F238E27FC236}">
                <a16:creationId xmlns:a16="http://schemas.microsoft.com/office/drawing/2014/main" id="{36569CE8-7934-4D33-8B4D-DBF22AB46431}"/>
              </a:ext>
            </a:extLst>
          </p:cNvPr>
          <p:cNvPicPr>
            <a:picLocks noChangeAspect="1"/>
          </p:cNvPicPr>
          <p:nvPr/>
        </p:nvPicPr>
        <p:blipFill>
          <a:blip r:embed="rId4"/>
          <a:stretch>
            <a:fillRect/>
          </a:stretch>
        </p:blipFill>
        <p:spPr>
          <a:xfrm>
            <a:off x="3319244" y="2675083"/>
            <a:ext cx="3078828" cy="1533493"/>
          </a:xfrm>
          <a:prstGeom prst="rect">
            <a:avLst/>
          </a:prstGeom>
        </p:spPr>
      </p:pic>
    </p:spTree>
    <p:extLst>
      <p:ext uri="{BB962C8B-B14F-4D97-AF65-F5344CB8AC3E}">
        <p14:creationId xmlns:p14="http://schemas.microsoft.com/office/powerpoint/2010/main" val="33875779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BBE1CCC6-E3D7-4600-8588-B8BC1A87AED5}"/>
              </a:ext>
            </a:extLst>
          </p:cNvPr>
          <p:cNvSpPr>
            <a:spLocks noGrp="1"/>
          </p:cNvSpPr>
          <p:nvPr>
            <p:ph type="title"/>
          </p:nvPr>
        </p:nvSpPr>
        <p:spPr/>
        <p:txBody>
          <a:bodyPr>
            <a:normAutofit fontScale="90000"/>
          </a:bodyPr>
          <a:lstStyle/>
          <a:p>
            <a:pPr algn="r"/>
            <a:r>
              <a:rPr lang="en-US" sz="3200" dirty="0">
                <a:solidFill>
                  <a:schemeClr val="bg1"/>
                </a:solidFill>
              </a:rPr>
              <a:t>TEAS MATH: </a:t>
            </a:r>
            <a:br>
              <a:rPr lang="en-US" sz="3200" dirty="0">
                <a:solidFill>
                  <a:schemeClr val="bg1"/>
                </a:solidFill>
              </a:rPr>
            </a:br>
            <a:r>
              <a:rPr lang="en-US" sz="3200" dirty="0">
                <a:solidFill>
                  <a:schemeClr val="bg1"/>
                </a:solidFill>
              </a:rPr>
              <a:t>What Do You Need to Know</a:t>
            </a:r>
          </a:p>
        </p:txBody>
      </p:sp>
      <p:sp>
        <p:nvSpPr>
          <p:cNvPr id="13" name="Content Placeholder 12">
            <a:extLst>
              <a:ext uri="{FF2B5EF4-FFF2-40B4-BE49-F238E27FC236}">
                <a16:creationId xmlns:a16="http://schemas.microsoft.com/office/drawing/2014/main" id="{51C0A47F-C0F8-416A-9C7B-EC86D2773C68}"/>
              </a:ext>
            </a:extLst>
          </p:cNvPr>
          <p:cNvSpPr>
            <a:spLocks noGrp="1"/>
          </p:cNvSpPr>
          <p:nvPr>
            <p:ph idx="1"/>
          </p:nvPr>
        </p:nvSpPr>
        <p:spPr/>
        <p:txBody>
          <a:bodyPr/>
          <a:lstStyle/>
          <a:p>
            <a:pPr marL="0" indent="0" algn="ctr">
              <a:buNone/>
            </a:pPr>
            <a:r>
              <a:rPr lang="en-US" dirty="0"/>
              <a:t>Metric/Standard Conversions</a:t>
            </a:r>
          </a:p>
          <a:p>
            <a:pPr marL="0" indent="0" algn="ctr">
              <a:buNone/>
            </a:pPr>
            <a:endParaRPr lang="en-US" dirty="0"/>
          </a:p>
          <a:p>
            <a:pPr marL="0" indent="0" algn="ctr">
              <a:buNone/>
            </a:pPr>
            <a:endParaRPr lang="en-US" dirty="0"/>
          </a:p>
          <a:p>
            <a:pPr marL="0" indent="0">
              <a:buNone/>
            </a:pPr>
            <a:endParaRPr lang="en-US" dirty="0"/>
          </a:p>
        </p:txBody>
      </p:sp>
      <p:pic>
        <p:nvPicPr>
          <p:cNvPr id="3" name="Picture 2">
            <a:extLst>
              <a:ext uri="{FF2B5EF4-FFF2-40B4-BE49-F238E27FC236}">
                <a16:creationId xmlns:a16="http://schemas.microsoft.com/office/drawing/2014/main" id="{6837D474-C8C3-409D-A759-224DF1B3459B}"/>
              </a:ext>
            </a:extLst>
          </p:cNvPr>
          <p:cNvPicPr>
            <a:picLocks noChangeAspect="1"/>
          </p:cNvPicPr>
          <p:nvPr/>
        </p:nvPicPr>
        <p:blipFill>
          <a:blip r:embed="rId2"/>
          <a:stretch>
            <a:fillRect/>
          </a:stretch>
        </p:blipFill>
        <p:spPr>
          <a:xfrm>
            <a:off x="141766" y="1976241"/>
            <a:ext cx="4901005" cy="3167259"/>
          </a:xfrm>
          <a:prstGeom prst="rect">
            <a:avLst/>
          </a:prstGeom>
        </p:spPr>
      </p:pic>
      <p:graphicFrame>
        <p:nvGraphicFramePr>
          <p:cNvPr id="4" name="Table 3">
            <a:extLst>
              <a:ext uri="{FF2B5EF4-FFF2-40B4-BE49-F238E27FC236}">
                <a16:creationId xmlns:a16="http://schemas.microsoft.com/office/drawing/2014/main" id="{CB0F6896-8AD8-495F-8F91-EA61B8027C0B}"/>
              </a:ext>
            </a:extLst>
          </p:cNvPr>
          <p:cNvGraphicFramePr>
            <a:graphicFrameLocks noGrp="1"/>
          </p:cNvGraphicFramePr>
          <p:nvPr>
            <p:extLst>
              <p:ext uri="{D42A27DB-BD31-4B8C-83A1-F6EECF244321}">
                <p14:modId xmlns:p14="http://schemas.microsoft.com/office/powerpoint/2010/main" val="238049193"/>
              </p:ext>
            </p:extLst>
          </p:nvPr>
        </p:nvGraphicFramePr>
        <p:xfrm>
          <a:off x="5094826" y="3559870"/>
          <a:ext cx="3863164" cy="731520"/>
        </p:xfrm>
        <a:graphic>
          <a:graphicData uri="http://schemas.openxmlformats.org/drawingml/2006/table">
            <a:tbl>
              <a:tblPr firstRow="1" bandRow="1">
                <a:tableStyleId>{5C22544A-7EE6-4342-B048-85BDC9FD1C3A}</a:tableStyleId>
              </a:tblPr>
              <a:tblGrid>
                <a:gridCol w="1931582">
                  <a:extLst>
                    <a:ext uri="{9D8B030D-6E8A-4147-A177-3AD203B41FA5}">
                      <a16:colId xmlns:a16="http://schemas.microsoft.com/office/drawing/2014/main" val="1779994651"/>
                    </a:ext>
                  </a:extLst>
                </a:gridCol>
                <a:gridCol w="1931582">
                  <a:extLst>
                    <a:ext uri="{9D8B030D-6E8A-4147-A177-3AD203B41FA5}">
                      <a16:colId xmlns:a16="http://schemas.microsoft.com/office/drawing/2014/main" val="526107514"/>
                    </a:ext>
                  </a:extLst>
                </a:gridCol>
              </a:tblGrid>
              <a:tr h="283763">
                <a:tc>
                  <a:txBody>
                    <a:bodyPr/>
                    <a:lstStyle/>
                    <a:p>
                      <a:pPr algn="ctr"/>
                      <a:r>
                        <a:rPr lang="en-US" dirty="0"/>
                        <a:t>Length</a:t>
                      </a:r>
                    </a:p>
                  </a:txBody>
                  <a:tcPr/>
                </a:tc>
                <a:tc>
                  <a:txBody>
                    <a:bodyPr/>
                    <a:lstStyle/>
                    <a:p>
                      <a:pPr algn="ctr"/>
                      <a:r>
                        <a:rPr lang="en-US" dirty="0"/>
                        <a:t>Volume</a:t>
                      </a:r>
                    </a:p>
                  </a:txBody>
                  <a:tcPr/>
                </a:tc>
                <a:extLst>
                  <a:ext uri="{0D108BD9-81ED-4DB2-BD59-A6C34878D82A}">
                    <a16:rowId xmlns:a16="http://schemas.microsoft.com/office/drawing/2014/main" val="3241069132"/>
                  </a:ext>
                </a:extLst>
              </a:tr>
              <a:tr h="283763">
                <a:tc>
                  <a:txBody>
                    <a:bodyPr/>
                    <a:lstStyle/>
                    <a:p>
                      <a:r>
                        <a:rPr lang="en-US" dirty="0"/>
                        <a:t>1 m = 39.37 in</a:t>
                      </a:r>
                    </a:p>
                  </a:txBody>
                  <a:tcPr/>
                </a:tc>
                <a:tc>
                  <a:txBody>
                    <a:bodyPr/>
                    <a:lstStyle/>
                    <a:p>
                      <a:r>
                        <a:rPr lang="en-US" dirty="0"/>
                        <a:t>1 liter = 33.81 </a:t>
                      </a:r>
                      <a:r>
                        <a:rPr lang="en-US" dirty="0" err="1"/>
                        <a:t>fl</a:t>
                      </a:r>
                      <a:r>
                        <a:rPr lang="en-US" dirty="0"/>
                        <a:t> oz</a:t>
                      </a:r>
                    </a:p>
                  </a:txBody>
                  <a:tcPr/>
                </a:tc>
                <a:extLst>
                  <a:ext uri="{0D108BD9-81ED-4DB2-BD59-A6C34878D82A}">
                    <a16:rowId xmlns:a16="http://schemas.microsoft.com/office/drawing/2014/main" val="2424950827"/>
                  </a:ext>
                </a:extLst>
              </a:tr>
            </a:tbl>
          </a:graphicData>
        </a:graphic>
      </p:graphicFrame>
    </p:spTree>
    <p:extLst>
      <p:ext uri="{BB962C8B-B14F-4D97-AF65-F5344CB8AC3E}">
        <p14:creationId xmlns:p14="http://schemas.microsoft.com/office/powerpoint/2010/main" val="2147610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Starting the exam</a:t>
            </a:r>
            <a:endParaRPr lang="en-US" dirty="0"/>
          </a:p>
        </p:txBody>
      </p:sp>
      <p:sp>
        <p:nvSpPr>
          <p:cNvPr id="3" name="Content Placeholder 2"/>
          <p:cNvSpPr>
            <a:spLocks noGrp="1"/>
          </p:cNvSpPr>
          <p:nvPr>
            <p:ph idx="1"/>
          </p:nvPr>
        </p:nvSpPr>
        <p:spPr>
          <a:xfrm>
            <a:off x="448965" y="1394580"/>
            <a:ext cx="8246070" cy="3122012"/>
          </a:xfrm>
        </p:spPr>
        <p:txBody>
          <a:bodyPr>
            <a:normAutofit fontScale="25000" lnSpcReduction="20000"/>
          </a:bodyPr>
          <a:lstStyle/>
          <a:p>
            <a:r>
              <a:rPr lang="en-US" sz="5600" b="1" dirty="0"/>
              <a:t>Rely on your first impression.</a:t>
            </a:r>
          </a:p>
          <a:p>
            <a:pPr lvl="1"/>
            <a:r>
              <a:rPr lang="en-US" sz="5600" dirty="0"/>
              <a:t>The answer which comes to mind first is often correct. </a:t>
            </a:r>
          </a:p>
          <a:p>
            <a:pPr lvl="1"/>
            <a:r>
              <a:rPr lang="en-US" sz="5600" dirty="0"/>
              <a:t>Nervously reviewing questions and changing answers can do more harm than good.</a:t>
            </a:r>
          </a:p>
          <a:p>
            <a:endParaRPr lang="en-US" sz="5600" dirty="0"/>
          </a:p>
          <a:p>
            <a:r>
              <a:rPr lang="en-US" sz="5600" b="1" dirty="0"/>
              <a:t>Plan to finish early and have time for review.</a:t>
            </a:r>
          </a:p>
          <a:p>
            <a:pPr lvl="1"/>
            <a:r>
              <a:rPr lang="en-US" sz="5600" dirty="0"/>
              <a:t>Return to difficult questions you marked for review.</a:t>
            </a:r>
          </a:p>
          <a:p>
            <a:pPr lvl="1"/>
            <a:r>
              <a:rPr lang="en-US" sz="5600" dirty="0"/>
              <a:t>Proofread your essays and pay attention to grammar and spelling.</a:t>
            </a:r>
          </a:p>
          <a:p>
            <a:pPr lvl="1"/>
            <a:r>
              <a:rPr lang="en-US" sz="5600" dirty="0"/>
              <a:t>Make sure you answer all the questions. Many students have failed to notice questions on the back side of the paper.</a:t>
            </a:r>
          </a:p>
          <a:p>
            <a:endParaRPr lang="en-US" sz="5600" dirty="0"/>
          </a:p>
          <a:p>
            <a:r>
              <a:rPr lang="en-US" sz="5600" b="1" dirty="0"/>
              <a:t>Consider every test a practice session – analyze your performance.</a:t>
            </a:r>
          </a:p>
          <a:p>
            <a:pPr lvl="1"/>
            <a:r>
              <a:rPr lang="en-US" sz="5600" dirty="0"/>
              <a:t>Test taking is an art which needs refinement. One can not refine the art without practice and serious evaluation.</a:t>
            </a:r>
          </a:p>
          <a:p>
            <a:pPr lvl="1"/>
            <a:r>
              <a:rPr lang="en-US" sz="5600" dirty="0"/>
              <a:t>Go through each test thoroughly and see if your plan worked.</a:t>
            </a:r>
          </a:p>
          <a:p>
            <a:pPr lvl="1"/>
            <a:r>
              <a:rPr lang="en-US" sz="5600" dirty="0"/>
              <a:t>Look at each section to identify your fault patterns. Do you need to work on true/false, multiple choice, or essay questions?</a:t>
            </a:r>
          </a:p>
          <a:p>
            <a:pPr lvl="1"/>
            <a:r>
              <a:rPr lang="en-US" sz="5600" dirty="0"/>
              <a:t>Talk to teachers regarding low scores, especially on essays.</a:t>
            </a:r>
          </a:p>
          <a:p>
            <a:endParaRPr lang="en-US" dirty="0"/>
          </a:p>
          <a:p>
            <a:endParaRPr lang="en-US" dirty="0"/>
          </a:p>
        </p:txBody>
      </p:sp>
    </p:spTree>
    <p:extLst>
      <p:ext uri="{BB962C8B-B14F-4D97-AF65-F5344CB8AC3E}">
        <p14:creationId xmlns:p14="http://schemas.microsoft.com/office/powerpoint/2010/main" val="39940355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BBE1CCC6-E3D7-4600-8588-B8BC1A87AED5}"/>
              </a:ext>
            </a:extLst>
          </p:cNvPr>
          <p:cNvSpPr>
            <a:spLocks noGrp="1"/>
          </p:cNvSpPr>
          <p:nvPr>
            <p:ph type="title"/>
          </p:nvPr>
        </p:nvSpPr>
        <p:spPr/>
        <p:txBody>
          <a:bodyPr>
            <a:normAutofit fontScale="90000"/>
          </a:bodyPr>
          <a:lstStyle/>
          <a:p>
            <a:pPr algn="r"/>
            <a:r>
              <a:rPr lang="en-US" sz="3200" dirty="0">
                <a:solidFill>
                  <a:schemeClr val="bg1"/>
                </a:solidFill>
              </a:rPr>
              <a:t>TEAS MATH: </a:t>
            </a:r>
            <a:br>
              <a:rPr lang="en-US" sz="3200" dirty="0">
                <a:solidFill>
                  <a:schemeClr val="bg1"/>
                </a:solidFill>
              </a:rPr>
            </a:br>
            <a:r>
              <a:rPr lang="en-US" sz="3200" dirty="0">
                <a:solidFill>
                  <a:schemeClr val="bg1"/>
                </a:solidFill>
              </a:rPr>
              <a:t>What Do You Need to Know</a:t>
            </a:r>
          </a:p>
        </p:txBody>
      </p:sp>
      <p:sp>
        <p:nvSpPr>
          <p:cNvPr id="13" name="Content Placeholder 12">
            <a:extLst>
              <a:ext uri="{FF2B5EF4-FFF2-40B4-BE49-F238E27FC236}">
                <a16:creationId xmlns:a16="http://schemas.microsoft.com/office/drawing/2014/main" id="{51C0A47F-C0F8-416A-9C7B-EC86D2773C68}"/>
              </a:ext>
            </a:extLst>
          </p:cNvPr>
          <p:cNvSpPr>
            <a:spLocks noGrp="1"/>
          </p:cNvSpPr>
          <p:nvPr>
            <p:ph idx="1"/>
          </p:nvPr>
        </p:nvSpPr>
        <p:spPr>
          <a:xfrm>
            <a:off x="426843" y="1415845"/>
            <a:ext cx="8246070" cy="3623988"/>
          </a:xfrm>
        </p:spPr>
        <p:txBody>
          <a:bodyPr/>
          <a:lstStyle/>
          <a:p>
            <a:pPr marL="0" indent="0" algn="ctr">
              <a:buNone/>
            </a:pPr>
            <a:r>
              <a:rPr lang="en-US" dirty="0"/>
              <a:t>Metric System of Measurement</a:t>
            </a:r>
          </a:p>
          <a:p>
            <a:pPr marL="0" indent="0" algn="ctr">
              <a:buNone/>
            </a:pPr>
            <a:endParaRPr lang="en-US" dirty="0"/>
          </a:p>
          <a:p>
            <a:pPr marL="0" indent="0" algn="ctr">
              <a:buNone/>
            </a:pPr>
            <a:endParaRPr lang="en-US" dirty="0"/>
          </a:p>
          <a:p>
            <a:pPr marL="0" indent="0" algn="ctr">
              <a:buNone/>
            </a:pPr>
            <a:endParaRPr lang="en-US" dirty="0"/>
          </a:p>
          <a:p>
            <a:pPr marL="0" indent="0">
              <a:buNone/>
            </a:pPr>
            <a:endParaRPr lang="en-US" dirty="0"/>
          </a:p>
        </p:txBody>
      </p:sp>
      <p:pic>
        <p:nvPicPr>
          <p:cNvPr id="2" name="Picture 1">
            <a:extLst>
              <a:ext uri="{FF2B5EF4-FFF2-40B4-BE49-F238E27FC236}">
                <a16:creationId xmlns:a16="http://schemas.microsoft.com/office/drawing/2014/main" id="{095E4D98-DE01-4F0C-8072-62B35D549FB6}"/>
              </a:ext>
            </a:extLst>
          </p:cNvPr>
          <p:cNvPicPr>
            <a:picLocks noChangeAspect="1"/>
          </p:cNvPicPr>
          <p:nvPr/>
        </p:nvPicPr>
        <p:blipFill>
          <a:blip r:embed="rId2"/>
          <a:stretch>
            <a:fillRect/>
          </a:stretch>
        </p:blipFill>
        <p:spPr>
          <a:xfrm>
            <a:off x="426843" y="1942543"/>
            <a:ext cx="3671555" cy="2976623"/>
          </a:xfrm>
          <a:prstGeom prst="rect">
            <a:avLst/>
          </a:prstGeom>
        </p:spPr>
      </p:pic>
      <p:pic>
        <p:nvPicPr>
          <p:cNvPr id="5" name="Picture 4">
            <a:extLst>
              <a:ext uri="{FF2B5EF4-FFF2-40B4-BE49-F238E27FC236}">
                <a16:creationId xmlns:a16="http://schemas.microsoft.com/office/drawing/2014/main" id="{F18FCD9D-55A2-49C6-92CD-AF10220BEB7D}"/>
              </a:ext>
            </a:extLst>
          </p:cNvPr>
          <p:cNvPicPr>
            <a:picLocks noChangeAspect="1"/>
          </p:cNvPicPr>
          <p:nvPr/>
        </p:nvPicPr>
        <p:blipFill>
          <a:blip r:embed="rId3"/>
          <a:stretch>
            <a:fillRect/>
          </a:stretch>
        </p:blipFill>
        <p:spPr>
          <a:xfrm>
            <a:off x="5045604" y="1916519"/>
            <a:ext cx="3437466" cy="3123314"/>
          </a:xfrm>
          <a:prstGeom prst="rect">
            <a:avLst/>
          </a:prstGeom>
        </p:spPr>
      </p:pic>
    </p:spTree>
    <p:extLst>
      <p:ext uri="{BB962C8B-B14F-4D97-AF65-F5344CB8AC3E}">
        <p14:creationId xmlns:p14="http://schemas.microsoft.com/office/powerpoint/2010/main" val="21500694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BBE1CCC6-E3D7-4600-8588-B8BC1A87AED5}"/>
              </a:ext>
            </a:extLst>
          </p:cNvPr>
          <p:cNvSpPr>
            <a:spLocks noGrp="1"/>
          </p:cNvSpPr>
          <p:nvPr>
            <p:ph type="title"/>
          </p:nvPr>
        </p:nvSpPr>
        <p:spPr/>
        <p:txBody>
          <a:bodyPr>
            <a:normAutofit fontScale="90000"/>
          </a:bodyPr>
          <a:lstStyle/>
          <a:p>
            <a:pPr algn="r"/>
            <a:r>
              <a:rPr lang="en-US" sz="3200" dirty="0">
                <a:solidFill>
                  <a:schemeClr val="bg1"/>
                </a:solidFill>
              </a:rPr>
              <a:t>TEAS MATH: </a:t>
            </a:r>
            <a:br>
              <a:rPr lang="en-US" sz="3200" dirty="0">
                <a:solidFill>
                  <a:schemeClr val="bg1"/>
                </a:solidFill>
              </a:rPr>
            </a:br>
            <a:r>
              <a:rPr lang="en-US" sz="3200" dirty="0">
                <a:solidFill>
                  <a:schemeClr val="bg1"/>
                </a:solidFill>
              </a:rPr>
              <a:t>What Do You Need to Know</a:t>
            </a:r>
          </a:p>
        </p:txBody>
      </p:sp>
      <p:sp>
        <p:nvSpPr>
          <p:cNvPr id="13" name="Content Placeholder 12">
            <a:extLst>
              <a:ext uri="{FF2B5EF4-FFF2-40B4-BE49-F238E27FC236}">
                <a16:creationId xmlns:a16="http://schemas.microsoft.com/office/drawing/2014/main" id="{51C0A47F-C0F8-416A-9C7B-EC86D2773C68}"/>
              </a:ext>
            </a:extLst>
          </p:cNvPr>
          <p:cNvSpPr>
            <a:spLocks noGrp="1"/>
          </p:cNvSpPr>
          <p:nvPr>
            <p:ph idx="1"/>
          </p:nvPr>
        </p:nvSpPr>
        <p:spPr>
          <a:xfrm>
            <a:off x="426843" y="1415845"/>
            <a:ext cx="8246070" cy="3623988"/>
          </a:xfrm>
        </p:spPr>
        <p:txBody>
          <a:bodyPr/>
          <a:lstStyle/>
          <a:p>
            <a:pPr marL="0" indent="0" algn="ctr">
              <a:buNone/>
            </a:pPr>
            <a:r>
              <a:rPr lang="en-US" dirty="0"/>
              <a:t>Geometry Formulas</a:t>
            </a:r>
          </a:p>
          <a:p>
            <a:pPr marL="0" indent="0" algn="ctr">
              <a:buNone/>
            </a:pPr>
            <a:endParaRPr lang="en-US" dirty="0"/>
          </a:p>
          <a:p>
            <a:pPr marL="0" indent="0" algn="ctr">
              <a:buNone/>
            </a:pPr>
            <a:endParaRPr lang="en-US" dirty="0"/>
          </a:p>
          <a:p>
            <a:pPr marL="0" indent="0" algn="ctr">
              <a:buNone/>
            </a:pPr>
            <a:endParaRPr lang="en-US" dirty="0"/>
          </a:p>
          <a:p>
            <a:pPr marL="0" indent="0">
              <a:buNone/>
            </a:pPr>
            <a:endParaRPr lang="en-US" dirty="0"/>
          </a:p>
        </p:txBody>
      </p:sp>
      <p:pic>
        <p:nvPicPr>
          <p:cNvPr id="3" name="Picture 2">
            <a:extLst>
              <a:ext uri="{FF2B5EF4-FFF2-40B4-BE49-F238E27FC236}">
                <a16:creationId xmlns:a16="http://schemas.microsoft.com/office/drawing/2014/main" id="{81356EFE-56F1-4993-94FF-D7782C916C9A}"/>
              </a:ext>
            </a:extLst>
          </p:cNvPr>
          <p:cNvPicPr>
            <a:picLocks noChangeAspect="1"/>
          </p:cNvPicPr>
          <p:nvPr/>
        </p:nvPicPr>
        <p:blipFill>
          <a:blip r:embed="rId2"/>
          <a:stretch>
            <a:fillRect/>
          </a:stretch>
        </p:blipFill>
        <p:spPr>
          <a:xfrm>
            <a:off x="134678" y="1404220"/>
            <a:ext cx="2920410" cy="3635613"/>
          </a:xfrm>
          <a:prstGeom prst="rect">
            <a:avLst/>
          </a:prstGeom>
        </p:spPr>
      </p:pic>
      <p:sp>
        <p:nvSpPr>
          <p:cNvPr id="4" name="TextBox 3">
            <a:extLst>
              <a:ext uri="{FF2B5EF4-FFF2-40B4-BE49-F238E27FC236}">
                <a16:creationId xmlns:a16="http://schemas.microsoft.com/office/drawing/2014/main" id="{7C8200D3-604F-4A4E-AD5E-C8D0F48509E5}"/>
              </a:ext>
            </a:extLst>
          </p:cNvPr>
          <p:cNvSpPr txBox="1"/>
          <p:nvPr/>
        </p:nvSpPr>
        <p:spPr>
          <a:xfrm>
            <a:off x="3246474" y="2441944"/>
            <a:ext cx="5557283" cy="1200329"/>
          </a:xfrm>
          <a:prstGeom prst="rect">
            <a:avLst/>
          </a:prstGeom>
          <a:noFill/>
        </p:spPr>
        <p:txBody>
          <a:bodyPr wrap="square" rtlCol="0">
            <a:spAutoFit/>
          </a:bodyPr>
          <a:lstStyle/>
          <a:p>
            <a:r>
              <a:rPr lang="en-US" dirty="0"/>
              <a:t>Please go to the following website for more geometric formulas.</a:t>
            </a:r>
          </a:p>
          <a:p>
            <a:r>
              <a:rPr lang="en-US" dirty="0">
                <a:hlinkClick r:id="rId3"/>
              </a:rPr>
              <a:t>https://www.effortlessmath.com/math-topics/ati-teas-6-math-formulas/</a:t>
            </a:r>
            <a:r>
              <a:rPr lang="en-US" dirty="0"/>
              <a:t> </a:t>
            </a:r>
          </a:p>
        </p:txBody>
      </p:sp>
    </p:spTree>
    <p:extLst>
      <p:ext uri="{BB962C8B-B14F-4D97-AF65-F5344CB8AC3E}">
        <p14:creationId xmlns:p14="http://schemas.microsoft.com/office/powerpoint/2010/main" val="9651076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977057-F89C-47C2-8799-5D234A9A3259}"/>
              </a:ext>
            </a:extLst>
          </p:cNvPr>
          <p:cNvSpPr>
            <a:spLocks noGrp="1"/>
          </p:cNvSpPr>
          <p:nvPr>
            <p:ph type="title"/>
          </p:nvPr>
        </p:nvSpPr>
        <p:spPr/>
        <p:txBody>
          <a:bodyPr/>
          <a:lstStyle/>
          <a:p>
            <a:r>
              <a:rPr lang="en-US" dirty="0"/>
              <a:t>Additional Resources</a:t>
            </a:r>
          </a:p>
        </p:txBody>
      </p:sp>
      <p:sp>
        <p:nvSpPr>
          <p:cNvPr id="5" name="Content Placeholder 4">
            <a:extLst>
              <a:ext uri="{FF2B5EF4-FFF2-40B4-BE49-F238E27FC236}">
                <a16:creationId xmlns:a16="http://schemas.microsoft.com/office/drawing/2014/main" id="{67877F7B-FFB8-4365-8F5C-9F3FA0240F1B}"/>
              </a:ext>
            </a:extLst>
          </p:cNvPr>
          <p:cNvSpPr>
            <a:spLocks noGrp="1"/>
          </p:cNvSpPr>
          <p:nvPr>
            <p:ph idx="1"/>
          </p:nvPr>
        </p:nvSpPr>
        <p:spPr>
          <a:xfrm>
            <a:off x="2839065" y="1271013"/>
            <a:ext cx="5847733" cy="3511061"/>
          </a:xfrm>
        </p:spPr>
        <p:txBody>
          <a:bodyPr>
            <a:normAutofit/>
          </a:bodyPr>
          <a:lstStyle/>
          <a:p>
            <a:pPr marL="0" indent="0">
              <a:buNone/>
            </a:pPr>
            <a:r>
              <a:rPr lang="en-US" dirty="0"/>
              <a:t>Please visit the following websites for more TEAS test prep in mathematics and other subject areas.</a:t>
            </a:r>
          </a:p>
          <a:p>
            <a:pPr marL="0" lvl="0">
              <a:lnSpc>
                <a:spcPct val="107000"/>
              </a:lnSpc>
              <a:spcBef>
                <a:spcPts val="0"/>
              </a:spcBef>
              <a:spcAft>
                <a:spcPts val="800"/>
              </a:spcAft>
              <a:buClr>
                <a:srgbClr val="251E3B"/>
              </a:buClr>
              <a:buSzPts val="1400"/>
              <a:buNone/>
            </a:pPr>
            <a:endParaRPr lang="en-US" sz="1800" u="sng" kern="0" dirty="0">
              <a:solidFill>
                <a:srgbClr val="0563C1"/>
              </a:solidFill>
              <a:latin typeface="Calibri" panose="020F0502020204030204" pitchFamily="34" charset="0"/>
              <a:ea typeface="Calibri" panose="020F0502020204030204" pitchFamily="34" charset="0"/>
              <a:cs typeface="Times New Roman" panose="02020603050405020304" pitchFamily="18" charset="0"/>
              <a:sym typeface="Catamaran"/>
              <a:hlinkClick r:id="rId2">
                <a:extLst>
                  <a:ext uri="{A12FA001-AC4F-418D-AE19-62706E023703}">
                    <ahyp:hlinkClr xmlns:ahyp="http://schemas.microsoft.com/office/drawing/2018/hyperlinkcolor" val="tx"/>
                  </a:ext>
                </a:extLst>
              </a:hlinkClick>
            </a:endParaRPr>
          </a:p>
          <a:p>
            <a:pPr marL="0" lvl="0">
              <a:lnSpc>
                <a:spcPct val="107000"/>
              </a:lnSpc>
              <a:spcBef>
                <a:spcPts val="0"/>
              </a:spcBef>
              <a:spcAft>
                <a:spcPts val="800"/>
              </a:spcAft>
              <a:buClr>
                <a:srgbClr val="251E3B"/>
              </a:buClr>
              <a:buSzPts val="1400"/>
              <a:buNone/>
            </a:pPr>
            <a:r>
              <a:rPr lang="en-US" sz="1800" u="sng" kern="0" dirty="0">
                <a:solidFill>
                  <a:srgbClr val="0563C1"/>
                </a:solidFill>
                <a:latin typeface="Calibri" panose="020F0502020204030204" pitchFamily="34" charset="0"/>
                <a:ea typeface="Calibri" panose="020F0502020204030204" pitchFamily="34" charset="0"/>
                <a:cs typeface="Times New Roman" panose="02020603050405020304" pitchFamily="18" charset="0"/>
                <a:sym typeface="Catamaran"/>
                <a:hlinkClick r:id="rId3">
                  <a:extLst>
                    <a:ext uri="{A12FA001-AC4F-418D-AE19-62706E023703}">
                      <ahyp:hlinkClr xmlns:ahyp="http://schemas.microsoft.com/office/drawing/2018/hyperlinkcolor" val="tx"/>
                    </a:ext>
                  </a:extLst>
                </a:hlinkClick>
              </a:rPr>
              <a:t>https://www.youtube.com/watch?v=PwTOlF9ez5I</a:t>
            </a:r>
            <a:endParaRPr lang="en-US" sz="1800" kern="0" dirty="0">
              <a:solidFill>
                <a:srgbClr val="251E3B"/>
              </a:solidFill>
              <a:latin typeface="Calibri" panose="020F0502020204030204" pitchFamily="34" charset="0"/>
              <a:ea typeface="Calibri" panose="020F0502020204030204" pitchFamily="34" charset="0"/>
              <a:cs typeface="Times New Roman" panose="02020603050405020304" pitchFamily="18" charset="0"/>
              <a:sym typeface="Catamaran"/>
            </a:endParaRPr>
          </a:p>
          <a:p>
            <a:pPr marL="0" lvl="0">
              <a:lnSpc>
                <a:spcPct val="107000"/>
              </a:lnSpc>
              <a:spcBef>
                <a:spcPts val="0"/>
              </a:spcBef>
              <a:spcAft>
                <a:spcPts val="800"/>
              </a:spcAft>
              <a:buClr>
                <a:srgbClr val="251E3B"/>
              </a:buClr>
              <a:buSzPts val="1400"/>
              <a:buNone/>
            </a:pPr>
            <a:r>
              <a:rPr lang="en-US" sz="1800" u="sng" kern="0" dirty="0">
                <a:solidFill>
                  <a:srgbClr val="0563C1"/>
                </a:solidFill>
                <a:latin typeface="Calibri" panose="020F0502020204030204" pitchFamily="34" charset="0"/>
                <a:ea typeface="Calibri" panose="020F0502020204030204" pitchFamily="34" charset="0"/>
                <a:cs typeface="Times New Roman" panose="02020603050405020304" pitchFamily="18" charset="0"/>
                <a:sym typeface="Catamaran"/>
                <a:hlinkClick r:id="rId4">
                  <a:extLst>
                    <a:ext uri="{A12FA001-AC4F-418D-AE19-62706E023703}">
                      <ahyp:hlinkClr xmlns:ahyp="http://schemas.microsoft.com/office/drawing/2018/hyperlinkcolor" val="tx"/>
                    </a:ext>
                  </a:extLst>
                </a:hlinkClick>
              </a:rPr>
              <a:t>https://library.ivytech.edu/testprep/TEAS</a:t>
            </a:r>
            <a:endParaRPr lang="en-US" sz="1800" kern="0" dirty="0">
              <a:solidFill>
                <a:srgbClr val="251E3B"/>
              </a:solidFill>
              <a:latin typeface="Calibri" panose="020F0502020204030204" pitchFamily="34" charset="0"/>
              <a:ea typeface="Calibri" panose="020F0502020204030204" pitchFamily="34" charset="0"/>
              <a:cs typeface="Times New Roman" panose="02020603050405020304" pitchFamily="18" charset="0"/>
              <a:sym typeface="Catamaran"/>
            </a:endParaRPr>
          </a:p>
          <a:p>
            <a:pPr marL="0" lvl="0">
              <a:lnSpc>
                <a:spcPct val="107000"/>
              </a:lnSpc>
              <a:spcBef>
                <a:spcPts val="0"/>
              </a:spcBef>
              <a:spcAft>
                <a:spcPts val="800"/>
              </a:spcAft>
              <a:buClr>
                <a:srgbClr val="251E3B"/>
              </a:buClr>
              <a:buSzPts val="1400"/>
              <a:buNone/>
            </a:pPr>
            <a:r>
              <a:rPr lang="en-US" sz="1800" u="sng" kern="0" dirty="0">
                <a:solidFill>
                  <a:srgbClr val="0563C1"/>
                </a:solidFill>
                <a:latin typeface="Calibri" panose="020F0502020204030204" pitchFamily="34" charset="0"/>
                <a:ea typeface="Calibri" panose="020F0502020204030204" pitchFamily="34" charset="0"/>
                <a:cs typeface="Times New Roman" panose="02020603050405020304" pitchFamily="18" charset="0"/>
                <a:sym typeface="Catamaran"/>
                <a:hlinkClick r:id="rId5">
                  <a:extLst>
                    <a:ext uri="{A12FA001-AC4F-418D-AE19-62706E023703}">
                      <ahyp:hlinkClr xmlns:ahyp="http://schemas.microsoft.com/office/drawing/2018/hyperlinkcolor" val="tx"/>
                    </a:ext>
                  </a:extLst>
                </a:hlinkClick>
              </a:rPr>
              <a:t>https://www.test-guide.com/teas-study-guide.html</a:t>
            </a:r>
            <a:endParaRPr lang="en-US" sz="1800" kern="0" dirty="0">
              <a:solidFill>
                <a:srgbClr val="251E3B"/>
              </a:solidFill>
              <a:latin typeface="Calibri" panose="020F0502020204030204" pitchFamily="34" charset="0"/>
              <a:ea typeface="Calibri" panose="020F0502020204030204" pitchFamily="34" charset="0"/>
              <a:cs typeface="Times New Roman" panose="02020603050405020304" pitchFamily="18" charset="0"/>
              <a:sym typeface="Catamaran"/>
            </a:endParaRPr>
          </a:p>
          <a:p>
            <a:pPr marL="0" lvl="0">
              <a:lnSpc>
                <a:spcPct val="107000"/>
              </a:lnSpc>
              <a:spcBef>
                <a:spcPts val="0"/>
              </a:spcBef>
              <a:spcAft>
                <a:spcPts val="800"/>
              </a:spcAft>
              <a:buClr>
                <a:srgbClr val="251E3B"/>
              </a:buClr>
              <a:buSzPts val="1400"/>
              <a:buNone/>
            </a:pPr>
            <a:r>
              <a:rPr lang="en-US" sz="1800" u="sng" dirty="0">
                <a:hlinkClick r:id="rId6"/>
              </a:rPr>
              <a:t>https://www.bcraftmath.com/atiteas.html</a:t>
            </a:r>
            <a:r>
              <a:rPr lang="en-US" sz="1800" u="sng" dirty="0"/>
              <a:t> </a:t>
            </a:r>
          </a:p>
          <a:p>
            <a:pPr marL="0" lvl="0">
              <a:lnSpc>
                <a:spcPct val="107000"/>
              </a:lnSpc>
              <a:spcBef>
                <a:spcPts val="0"/>
              </a:spcBef>
              <a:spcAft>
                <a:spcPts val="800"/>
              </a:spcAft>
              <a:buClr>
                <a:srgbClr val="251E3B"/>
              </a:buClr>
              <a:buSzPts val="1400"/>
              <a:buNone/>
            </a:pPr>
            <a:endParaRPr lang="en-US" sz="1800" u="sng" kern="0" dirty="0">
              <a:solidFill>
                <a:srgbClr val="251E3B"/>
              </a:solidFill>
              <a:latin typeface="Catamaran"/>
              <a:sym typeface="Catamaran"/>
            </a:endParaRPr>
          </a:p>
          <a:p>
            <a:pPr marL="0" lvl="0">
              <a:lnSpc>
                <a:spcPct val="107000"/>
              </a:lnSpc>
              <a:spcBef>
                <a:spcPts val="0"/>
              </a:spcBef>
              <a:spcAft>
                <a:spcPts val="800"/>
              </a:spcAft>
              <a:buClr>
                <a:srgbClr val="251E3B"/>
              </a:buClr>
              <a:buSzPts val="1400"/>
              <a:buNone/>
            </a:pPr>
            <a:endParaRPr lang="en-US" sz="1800" u="sng" kern="0" dirty="0">
              <a:solidFill>
                <a:srgbClr val="251E3B"/>
              </a:solidFill>
              <a:latin typeface="Catamaran"/>
              <a:sym typeface="Catamaran"/>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8917905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292A6-E20B-4428-BFEE-EAEA805B76DB}"/>
              </a:ext>
            </a:extLst>
          </p:cNvPr>
          <p:cNvSpPr>
            <a:spLocks noGrp="1"/>
          </p:cNvSpPr>
          <p:nvPr>
            <p:ph type="title"/>
          </p:nvPr>
        </p:nvSpPr>
        <p:spPr/>
        <p:txBody>
          <a:bodyPr>
            <a:normAutofit/>
          </a:bodyPr>
          <a:lstStyle/>
          <a:p>
            <a:r>
              <a:rPr lang="en-US" sz="3200" dirty="0">
                <a:solidFill>
                  <a:schemeClr val="bg1"/>
                </a:solidFill>
              </a:rPr>
              <a:t>					Additional Resources</a:t>
            </a:r>
          </a:p>
        </p:txBody>
      </p:sp>
      <p:pic>
        <p:nvPicPr>
          <p:cNvPr id="3" name="Picture 2">
            <a:extLst>
              <a:ext uri="{FF2B5EF4-FFF2-40B4-BE49-F238E27FC236}">
                <a16:creationId xmlns:a16="http://schemas.microsoft.com/office/drawing/2014/main" id="{C045431F-EFC4-45A8-93DA-4B6F70928F86}"/>
              </a:ext>
            </a:extLst>
          </p:cNvPr>
          <p:cNvPicPr>
            <a:picLocks noChangeAspect="1"/>
          </p:cNvPicPr>
          <p:nvPr/>
        </p:nvPicPr>
        <p:blipFill>
          <a:blip r:embed="rId2"/>
          <a:stretch>
            <a:fillRect/>
          </a:stretch>
        </p:blipFill>
        <p:spPr>
          <a:xfrm>
            <a:off x="457200" y="1300633"/>
            <a:ext cx="2427021" cy="3636888"/>
          </a:xfrm>
          <a:prstGeom prst="rect">
            <a:avLst/>
          </a:prstGeom>
        </p:spPr>
      </p:pic>
      <p:pic>
        <p:nvPicPr>
          <p:cNvPr id="4" name="Picture 3">
            <a:extLst>
              <a:ext uri="{FF2B5EF4-FFF2-40B4-BE49-F238E27FC236}">
                <a16:creationId xmlns:a16="http://schemas.microsoft.com/office/drawing/2014/main" id="{085C3700-1124-4A0B-B057-5D425484FF99}"/>
              </a:ext>
            </a:extLst>
          </p:cNvPr>
          <p:cNvPicPr>
            <a:picLocks noChangeAspect="1"/>
          </p:cNvPicPr>
          <p:nvPr/>
        </p:nvPicPr>
        <p:blipFill>
          <a:blip r:embed="rId3"/>
          <a:stretch>
            <a:fillRect/>
          </a:stretch>
        </p:blipFill>
        <p:spPr>
          <a:xfrm>
            <a:off x="3161203" y="1289917"/>
            <a:ext cx="2821593" cy="3647604"/>
          </a:xfrm>
          <a:prstGeom prst="rect">
            <a:avLst/>
          </a:prstGeom>
        </p:spPr>
      </p:pic>
      <p:sp>
        <p:nvSpPr>
          <p:cNvPr id="6" name="TextBox 5">
            <a:extLst>
              <a:ext uri="{FF2B5EF4-FFF2-40B4-BE49-F238E27FC236}">
                <a16:creationId xmlns:a16="http://schemas.microsoft.com/office/drawing/2014/main" id="{2A1B6E04-21AF-4C38-A78C-79B5E750EB83}"/>
              </a:ext>
            </a:extLst>
          </p:cNvPr>
          <p:cNvSpPr txBox="1"/>
          <p:nvPr/>
        </p:nvSpPr>
        <p:spPr>
          <a:xfrm>
            <a:off x="6067646" y="2328889"/>
            <a:ext cx="2931315" cy="1569660"/>
          </a:xfrm>
          <a:prstGeom prst="rect">
            <a:avLst/>
          </a:prstGeom>
          <a:noFill/>
        </p:spPr>
        <p:txBody>
          <a:bodyPr wrap="none" rtlCol="0">
            <a:spAutoFit/>
          </a:bodyPr>
          <a:lstStyle/>
          <a:p>
            <a:r>
              <a:rPr lang="en-US" sz="2400" dirty="0"/>
              <a:t>Available on Amazon, </a:t>
            </a:r>
          </a:p>
          <a:p>
            <a:r>
              <a:rPr lang="en-US" sz="2400" dirty="0"/>
              <a:t>Barnes &amp; Noble, </a:t>
            </a:r>
          </a:p>
          <a:p>
            <a:r>
              <a:rPr lang="en-US" sz="2400" dirty="0"/>
              <a:t>Thriftbooks.com and </a:t>
            </a:r>
          </a:p>
          <a:p>
            <a:r>
              <a:rPr lang="en-US" sz="2400" dirty="0"/>
              <a:t>other websites.</a:t>
            </a:r>
          </a:p>
        </p:txBody>
      </p:sp>
    </p:spTree>
    <p:extLst>
      <p:ext uri="{BB962C8B-B14F-4D97-AF65-F5344CB8AC3E}">
        <p14:creationId xmlns:p14="http://schemas.microsoft.com/office/powerpoint/2010/main" val="14128023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9D936E-5100-4921-848F-3C45293B195C}"/>
              </a:ext>
            </a:extLst>
          </p:cNvPr>
          <p:cNvPicPr>
            <a:picLocks noChangeAspect="1"/>
          </p:cNvPicPr>
          <p:nvPr/>
        </p:nvPicPr>
        <p:blipFill rotWithShape="1">
          <a:blip r:embed="rId2"/>
          <a:srcRect b="64734"/>
          <a:stretch/>
        </p:blipFill>
        <p:spPr>
          <a:xfrm>
            <a:off x="174299" y="1218656"/>
            <a:ext cx="2777406" cy="2938420"/>
          </a:xfrm>
          <a:prstGeom prst="rect">
            <a:avLst/>
          </a:prstGeom>
        </p:spPr>
      </p:pic>
      <p:pic>
        <p:nvPicPr>
          <p:cNvPr id="5" name="Picture 4">
            <a:extLst>
              <a:ext uri="{FF2B5EF4-FFF2-40B4-BE49-F238E27FC236}">
                <a16:creationId xmlns:a16="http://schemas.microsoft.com/office/drawing/2014/main" id="{837EE6A9-6F95-44C1-B6E3-DAFD22B89AFC}"/>
              </a:ext>
            </a:extLst>
          </p:cNvPr>
          <p:cNvPicPr>
            <a:picLocks noChangeAspect="1"/>
          </p:cNvPicPr>
          <p:nvPr/>
        </p:nvPicPr>
        <p:blipFill rotWithShape="1">
          <a:blip r:embed="rId3"/>
          <a:srcRect t="35550" b="45010"/>
          <a:stretch/>
        </p:blipFill>
        <p:spPr>
          <a:xfrm>
            <a:off x="5782432" y="1779158"/>
            <a:ext cx="3057515" cy="1778895"/>
          </a:xfrm>
          <a:prstGeom prst="rect">
            <a:avLst/>
          </a:prstGeom>
        </p:spPr>
      </p:pic>
      <p:pic>
        <p:nvPicPr>
          <p:cNvPr id="6" name="Picture 5">
            <a:extLst>
              <a:ext uri="{FF2B5EF4-FFF2-40B4-BE49-F238E27FC236}">
                <a16:creationId xmlns:a16="http://schemas.microsoft.com/office/drawing/2014/main" id="{06A8F44C-D986-47F5-922D-3F07935AAF91}"/>
              </a:ext>
            </a:extLst>
          </p:cNvPr>
          <p:cNvPicPr>
            <a:picLocks noChangeAspect="1"/>
          </p:cNvPicPr>
          <p:nvPr/>
        </p:nvPicPr>
        <p:blipFill rotWithShape="1">
          <a:blip r:embed="rId3"/>
          <a:srcRect l="128" t="54288" r="-128" b="26272"/>
          <a:stretch/>
        </p:blipFill>
        <p:spPr>
          <a:xfrm>
            <a:off x="3019059" y="1218656"/>
            <a:ext cx="2492133" cy="1449950"/>
          </a:xfrm>
          <a:prstGeom prst="rect">
            <a:avLst/>
          </a:prstGeom>
        </p:spPr>
      </p:pic>
      <p:pic>
        <p:nvPicPr>
          <p:cNvPr id="7" name="Picture 6">
            <a:extLst>
              <a:ext uri="{FF2B5EF4-FFF2-40B4-BE49-F238E27FC236}">
                <a16:creationId xmlns:a16="http://schemas.microsoft.com/office/drawing/2014/main" id="{A07FFA0C-B76F-4ECA-9007-FBCDD4C7B101}"/>
              </a:ext>
            </a:extLst>
          </p:cNvPr>
          <p:cNvPicPr>
            <a:picLocks noChangeAspect="1"/>
          </p:cNvPicPr>
          <p:nvPr/>
        </p:nvPicPr>
        <p:blipFill rotWithShape="1">
          <a:blip r:embed="rId3"/>
          <a:srcRect t="76141"/>
          <a:stretch/>
        </p:blipFill>
        <p:spPr>
          <a:xfrm>
            <a:off x="3019059" y="3016811"/>
            <a:ext cx="2696019" cy="1925197"/>
          </a:xfrm>
          <a:prstGeom prst="rect">
            <a:avLst/>
          </a:prstGeom>
        </p:spPr>
      </p:pic>
      <p:sp>
        <p:nvSpPr>
          <p:cNvPr id="8" name="Title 7">
            <a:extLst>
              <a:ext uri="{FF2B5EF4-FFF2-40B4-BE49-F238E27FC236}">
                <a16:creationId xmlns:a16="http://schemas.microsoft.com/office/drawing/2014/main" id="{7B97D758-4DC6-492E-8E4D-A5610AC86BF5}"/>
              </a:ext>
            </a:extLst>
          </p:cNvPr>
          <p:cNvSpPr>
            <a:spLocks noGrp="1"/>
          </p:cNvSpPr>
          <p:nvPr>
            <p:ph type="title"/>
          </p:nvPr>
        </p:nvSpPr>
        <p:spPr>
          <a:xfrm>
            <a:off x="593877" y="183385"/>
            <a:ext cx="8246070" cy="763526"/>
          </a:xfrm>
        </p:spPr>
        <p:txBody>
          <a:bodyPr>
            <a:normAutofit fontScale="90000"/>
          </a:bodyPr>
          <a:lstStyle/>
          <a:p>
            <a:r>
              <a:rPr lang="en-US" dirty="0"/>
              <a:t>ATI TEAS </a:t>
            </a:r>
            <a:br>
              <a:rPr lang="en-US" dirty="0"/>
            </a:br>
            <a:r>
              <a:rPr lang="en-US" dirty="0"/>
              <a:t>Overview, facts and study tips</a:t>
            </a:r>
          </a:p>
        </p:txBody>
      </p:sp>
    </p:spTree>
    <p:extLst>
      <p:ext uri="{BB962C8B-B14F-4D97-AF65-F5344CB8AC3E}">
        <p14:creationId xmlns:p14="http://schemas.microsoft.com/office/powerpoint/2010/main" val="40433304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DE3F89-6780-44CF-B5A2-773B14095B11}"/>
              </a:ext>
            </a:extLst>
          </p:cNvPr>
          <p:cNvPicPr>
            <a:picLocks noChangeAspect="1"/>
          </p:cNvPicPr>
          <p:nvPr/>
        </p:nvPicPr>
        <p:blipFill>
          <a:blip r:embed="rId2"/>
          <a:stretch>
            <a:fillRect/>
          </a:stretch>
        </p:blipFill>
        <p:spPr>
          <a:xfrm>
            <a:off x="0" y="3519986"/>
            <a:ext cx="1613491" cy="1613491"/>
          </a:xfrm>
          <a:prstGeom prst="rect">
            <a:avLst/>
          </a:prstGeom>
        </p:spPr>
      </p:pic>
      <p:sp>
        <p:nvSpPr>
          <p:cNvPr id="4" name="Title 3">
            <a:extLst>
              <a:ext uri="{FF2B5EF4-FFF2-40B4-BE49-F238E27FC236}">
                <a16:creationId xmlns:a16="http://schemas.microsoft.com/office/drawing/2014/main" id="{BCCCC8E4-A62B-419B-B199-AC5794B18BF7}"/>
              </a:ext>
            </a:extLst>
          </p:cNvPr>
          <p:cNvSpPr>
            <a:spLocks noGrp="1"/>
          </p:cNvSpPr>
          <p:nvPr>
            <p:ph type="title"/>
          </p:nvPr>
        </p:nvSpPr>
        <p:spPr/>
        <p:txBody>
          <a:bodyPr/>
          <a:lstStyle/>
          <a:p>
            <a:r>
              <a:rPr lang="en-US" dirty="0"/>
              <a:t>Hope you do well. Cheers!</a:t>
            </a:r>
          </a:p>
        </p:txBody>
      </p:sp>
      <p:sp>
        <p:nvSpPr>
          <p:cNvPr id="5" name="Text Placeholder 4">
            <a:extLst>
              <a:ext uri="{FF2B5EF4-FFF2-40B4-BE49-F238E27FC236}">
                <a16:creationId xmlns:a16="http://schemas.microsoft.com/office/drawing/2014/main" id="{3CFC4586-F7C6-497B-8002-F50EB20D4C1A}"/>
              </a:ext>
            </a:extLst>
          </p:cNvPr>
          <p:cNvSpPr>
            <a:spLocks noGrp="1"/>
          </p:cNvSpPr>
          <p:nvPr>
            <p:ph type="body" idx="1"/>
          </p:nvPr>
        </p:nvSpPr>
        <p:spPr/>
        <p:txBody>
          <a:bodyPr/>
          <a:lstStyle/>
          <a:p>
            <a:r>
              <a:rPr lang="en-US" dirty="0"/>
              <a:t>Thank You!</a:t>
            </a:r>
          </a:p>
        </p:txBody>
      </p:sp>
    </p:spTree>
    <p:extLst>
      <p:ext uri="{BB962C8B-B14F-4D97-AF65-F5344CB8AC3E}">
        <p14:creationId xmlns:p14="http://schemas.microsoft.com/office/powerpoint/2010/main" val="4042361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160539"/>
            <a:ext cx="8246070" cy="763526"/>
          </a:xfrm>
        </p:spPr>
        <p:txBody>
          <a:bodyPr>
            <a:normAutofit fontScale="90000"/>
          </a:bodyPr>
          <a:lstStyle/>
          <a:p>
            <a:r>
              <a:rPr lang="en-US" dirty="0"/>
              <a:t>Guidelines for Answering </a:t>
            </a:r>
            <a:br>
              <a:rPr lang="en-US" dirty="0"/>
            </a:br>
            <a:r>
              <a:rPr lang="en-US" dirty="0"/>
              <a:t>True/False Questions</a:t>
            </a:r>
          </a:p>
        </p:txBody>
      </p:sp>
      <p:sp>
        <p:nvSpPr>
          <p:cNvPr id="3" name="Content Placeholder 2"/>
          <p:cNvSpPr>
            <a:spLocks noGrp="1"/>
          </p:cNvSpPr>
          <p:nvPr>
            <p:ph idx="1"/>
          </p:nvPr>
        </p:nvSpPr>
        <p:spPr>
          <a:xfrm>
            <a:off x="448965" y="1430021"/>
            <a:ext cx="8246070" cy="3425513"/>
          </a:xfrm>
        </p:spPr>
        <p:txBody>
          <a:bodyPr>
            <a:normAutofit fontScale="25000" lnSpcReduction="20000"/>
          </a:bodyPr>
          <a:lstStyle/>
          <a:p>
            <a:r>
              <a:rPr lang="en-US" sz="7200" b="1" dirty="0"/>
              <a:t>When you do not know the answer. Mark it true!</a:t>
            </a:r>
          </a:p>
          <a:p>
            <a:pPr lvl="1"/>
            <a:r>
              <a:rPr lang="en-US" sz="7200" dirty="0"/>
              <a:t>There are generally more true questions on true-false exams than false questions. </a:t>
            </a:r>
          </a:p>
          <a:p>
            <a:pPr lvl="1"/>
            <a:r>
              <a:rPr lang="en-US" sz="7200" dirty="0"/>
              <a:t>Instructors find it difficult to make a false statement look true.</a:t>
            </a:r>
          </a:p>
          <a:p>
            <a:pPr lvl="1"/>
            <a:r>
              <a:rPr lang="en-US" sz="7200" dirty="0"/>
              <a:t>Specific detail in the statement may also tend to make it true. For example, the statement “Babe Ruth hit 60 home runs in one season” has specific detail and is more likely to be true.</a:t>
            </a:r>
          </a:p>
          <a:p>
            <a:endParaRPr lang="en-US" sz="7200" dirty="0"/>
          </a:p>
          <a:p>
            <a:r>
              <a:rPr lang="en-US" sz="7200" b="1" dirty="0"/>
              <a:t>Look for any factor that will make a statement false.</a:t>
            </a:r>
          </a:p>
          <a:p>
            <a:pPr lvl="1"/>
            <a:r>
              <a:rPr lang="en-US" sz="7200" dirty="0"/>
              <a:t>It is easy for the instructor to add a false part to an otherwise true statement.</a:t>
            </a:r>
          </a:p>
          <a:p>
            <a:pPr lvl="1"/>
            <a:r>
              <a:rPr lang="en-US" sz="7200" dirty="0"/>
              <a:t>Students often read the question and see some truth and quickly assume that the entire statement is true. For example, “Water boils at 212 degrees in Denver.” Water boils at 212 degrees, but not at Denver’s altitude.</a:t>
            </a:r>
          </a:p>
          <a:p>
            <a:endParaRPr lang="en-US" dirty="0"/>
          </a:p>
        </p:txBody>
      </p:sp>
    </p:spTree>
    <p:extLst>
      <p:ext uri="{BB962C8B-B14F-4D97-AF65-F5344CB8AC3E}">
        <p14:creationId xmlns:p14="http://schemas.microsoft.com/office/powerpoint/2010/main" val="1805239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6879" y="163888"/>
            <a:ext cx="8093365" cy="763525"/>
          </a:xfrm>
        </p:spPr>
        <p:txBody>
          <a:bodyPr>
            <a:normAutofit fontScale="90000"/>
          </a:bodyPr>
          <a:lstStyle/>
          <a:p>
            <a:r>
              <a:rPr lang="en-US" dirty="0"/>
              <a:t>Guidelines for Answering </a:t>
            </a:r>
            <a:br>
              <a:rPr lang="en-US" dirty="0"/>
            </a:br>
            <a:r>
              <a:rPr lang="en-US" dirty="0"/>
              <a:t>True/False Questions</a:t>
            </a:r>
          </a:p>
        </p:txBody>
      </p:sp>
      <p:sp>
        <p:nvSpPr>
          <p:cNvPr id="5" name="Text Placeholder 4"/>
          <p:cNvSpPr>
            <a:spLocks noGrp="1"/>
          </p:cNvSpPr>
          <p:nvPr>
            <p:ph type="body" idx="1"/>
          </p:nvPr>
        </p:nvSpPr>
        <p:spPr>
          <a:xfrm>
            <a:off x="273831" y="1313000"/>
            <a:ext cx="8619460" cy="745436"/>
          </a:xfrm>
        </p:spPr>
        <p:txBody>
          <a:bodyPr>
            <a:normAutofit fontScale="25000" lnSpcReduction="20000"/>
          </a:bodyPr>
          <a:lstStyle/>
          <a:p>
            <a:pPr algn="l"/>
            <a:r>
              <a:rPr lang="en-US" sz="6200" dirty="0"/>
              <a:t>Look for extreme modifiers that tend to mark the question false.</a:t>
            </a:r>
          </a:p>
          <a:p>
            <a:pPr lvl="1"/>
            <a:r>
              <a:rPr lang="en-US" sz="5600" b="0" dirty="0"/>
              <a:t>Extreme modifiers, such as always, all, never, or only make it more likely that the question is false.</a:t>
            </a:r>
          </a:p>
          <a:p>
            <a:pPr lvl="1"/>
            <a:r>
              <a:rPr lang="en-US" sz="5600" b="0" dirty="0"/>
              <a:t>Here is a more complete list of EXTREME modifiers.</a:t>
            </a:r>
          </a:p>
        </p:txBody>
      </p:sp>
      <p:sp>
        <p:nvSpPr>
          <p:cNvPr id="6" name="Content Placeholder 5"/>
          <p:cNvSpPr>
            <a:spLocks noGrp="1"/>
          </p:cNvSpPr>
          <p:nvPr>
            <p:ph sz="half" idx="2"/>
          </p:nvPr>
        </p:nvSpPr>
        <p:spPr>
          <a:xfrm>
            <a:off x="217902" y="2068932"/>
            <a:ext cx="2206321" cy="2722808"/>
          </a:xfrm>
        </p:spPr>
        <p:txBody>
          <a:bodyPr/>
          <a:lstStyle/>
          <a:p>
            <a:pPr algn="l"/>
            <a:r>
              <a:rPr lang="en-US" dirty="0"/>
              <a:t>all</a:t>
            </a:r>
          </a:p>
          <a:p>
            <a:pPr algn="l"/>
            <a:r>
              <a:rPr lang="en-US" dirty="0"/>
              <a:t>best</a:t>
            </a:r>
          </a:p>
          <a:p>
            <a:pPr algn="l"/>
            <a:r>
              <a:rPr lang="en-US" dirty="0"/>
              <a:t>none</a:t>
            </a:r>
          </a:p>
          <a:p>
            <a:pPr algn="l"/>
            <a:r>
              <a:rPr lang="en-US" dirty="0"/>
              <a:t>absolutely</a:t>
            </a:r>
          </a:p>
          <a:p>
            <a:pPr algn="l"/>
            <a:r>
              <a:rPr lang="en-US" dirty="0"/>
              <a:t>always</a:t>
            </a:r>
          </a:p>
          <a:p>
            <a:pPr algn="l"/>
            <a:r>
              <a:rPr lang="en-US" dirty="0"/>
              <a:t>never</a:t>
            </a:r>
          </a:p>
          <a:p>
            <a:endParaRPr lang="en-US" dirty="0"/>
          </a:p>
          <a:p>
            <a:endParaRPr lang="en-US" dirty="0"/>
          </a:p>
          <a:p>
            <a:endParaRPr lang="en-US" dirty="0"/>
          </a:p>
          <a:p>
            <a:endParaRPr lang="en-US" dirty="0"/>
          </a:p>
        </p:txBody>
      </p:sp>
      <p:sp>
        <p:nvSpPr>
          <p:cNvPr id="8" name="Content Placeholder 7"/>
          <p:cNvSpPr>
            <a:spLocks noGrp="1"/>
          </p:cNvSpPr>
          <p:nvPr>
            <p:ph sz="quarter" idx="4"/>
          </p:nvPr>
        </p:nvSpPr>
        <p:spPr>
          <a:xfrm>
            <a:off x="5922486" y="2059309"/>
            <a:ext cx="2707758" cy="2276294"/>
          </a:xfrm>
        </p:spPr>
        <p:txBody>
          <a:bodyPr/>
          <a:lstStyle/>
          <a:p>
            <a:pPr algn="l"/>
            <a:r>
              <a:rPr lang="en-US" dirty="0"/>
              <a:t>invariably</a:t>
            </a:r>
          </a:p>
          <a:p>
            <a:pPr algn="l"/>
            <a:r>
              <a:rPr lang="en-US" dirty="0"/>
              <a:t>no one</a:t>
            </a:r>
          </a:p>
          <a:p>
            <a:pPr algn="l"/>
            <a:r>
              <a:rPr lang="en-US" dirty="0"/>
              <a:t>everyone</a:t>
            </a:r>
          </a:p>
          <a:p>
            <a:pPr algn="l"/>
            <a:r>
              <a:rPr lang="en-US" dirty="0"/>
              <a:t>certainly not</a:t>
            </a:r>
          </a:p>
        </p:txBody>
      </p:sp>
      <p:sp>
        <p:nvSpPr>
          <p:cNvPr id="10" name="Content Placeholder 7">
            <a:extLst>
              <a:ext uri="{FF2B5EF4-FFF2-40B4-BE49-F238E27FC236}">
                <a16:creationId xmlns:a16="http://schemas.microsoft.com/office/drawing/2014/main" id="{112AEA6F-99C7-4BC9-81E6-4E64DEA6648D}"/>
              </a:ext>
            </a:extLst>
          </p:cNvPr>
          <p:cNvSpPr txBox="1">
            <a:spLocks/>
          </p:cNvSpPr>
          <p:nvPr/>
        </p:nvSpPr>
        <p:spPr>
          <a:xfrm>
            <a:off x="2828011" y="2058436"/>
            <a:ext cx="2860158" cy="2722807"/>
          </a:xfrm>
          <a:prstGeom prst="rect">
            <a:avLst/>
          </a:prstGeom>
        </p:spPr>
        <p:txBody>
          <a:bodyPr vert="horz" lIns="91440" tIns="45720" rIns="91440" bIns="45720" rtlCol="0">
            <a:normAutofit/>
          </a:bodyPr>
          <a:lstStyle>
            <a:lvl1pPr marL="342900" indent="-342900" algn="ctr"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ctr"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ctr"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ctr"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ctr"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lgn="l"/>
            <a:r>
              <a:rPr lang="en-US" dirty="0"/>
              <a:t>worst</a:t>
            </a:r>
          </a:p>
          <a:p>
            <a:pPr algn="l"/>
            <a:r>
              <a:rPr lang="en-US" dirty="0"/>
              <a:t>absolutely not</a:t>
            </a:r>
          </a:p>
          <a:p>
            <a:pPr algn="l"/>
            <a:r>
              <a:rPr lang="en-US" dirty="0"/>
              <a:t>only</a:t>
            </a:r>
          </a:p>
          <a:p>
            <a:pPr algn="l"/>
            <a:r>
              <a:rPr lang="en-US" dirty="0"/>
              <a:t>nobody</a:t>
            </a:r>
          </a:p>
          <a:p>
            <a:pPr algn="l"/>
            <a:r>
              <a:rPr lang="en-US" dirty="0"/>
              <a:t>everybody</a:t>
            </a:r>
          </a:p>
          <a:p>
            <a:pPr algn="l"/>
            <a:r>
              <a:rPr lang="en-US" dirty="0"/>
              <a:t>certainly</a:t>
            </a:r>
          </a:p>
        </p:txBody>
      </p:sp>
    </p:spTree>
    <p:extLst>
      <p:ext uri="{BB962C8B-B14F-4D97-AF65-F5344CB8AC3E}">
        <p14:creationId xmlns:p14="http://schemas.microsoft.com/office/powerpoint/2010/main" val="4170783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6879" y="163888"/>
            <a:ext cx="8093365" cy="763525"/>
          </a:xfrm>
        </p:spPr>
        <p:txBody>
          <a:bodyPr>
            <a:normAutofit fontScale="90000"/>
          </a:bodyPr>
          <a:lstStyle/>
          <a:p>
            <a:r>
              <a:rPr lang="en-US" dirty="0"/>
              <a:t>Guidelines for Answering </a:t>
            </a:r>
            <a:br>
              <a:rPr lang="en-US" dirty="0"/>
            </a:br>
            <a:r>
              <a:rPr lang="en-US" dirty="0"/>
              <a:t>True/False Questions</a:t>
            </a:r>
          </a:p>
        </p:txBody>
      </p:sp>
      <p:sp>
        <p:nvSpPr>
          <p:cNvPr id="5" name="Text Placeholder 4"/>
          <p:cNvSpPr>
            <a:spLocks noGrp="1"/>
          </p:cNvSpPr>
          <p:nvPr>
            <p:ph type="body" idx="1"/>
          </p:nvPr>
        </p:nvSpPr>
        <p:spPr>
          <a:xfrm>
            <a:off x="273831" y="1313000"/>
            <a:ext cx="8619460" cy="745436"/>
          </a:xfrm>
        </p:spPr>
        <p:txBody>
          <a:bodyPr>
            <a:normAutofit fontScale="25000" lnSpcReduction="20000"/>
          </a:bodyPr>
          <a:lstStyle/>
          <a:p>
            <a:pPr algn="l"/>
            <a:r>
              <a:rPr lang="en-US" sz="6200" dirty="0"/>
              <a:t>Qualifying words tend to make a question true.</a:t>
            </a:r>
          </a:p>
          <a:p>
            <a:pPr lvl="1"/>
            <a:r>
              <a:rPr lang="en-US" sz="5600" b="0" dirty="0"/>
              <a:t>Qualifiers (seldom, often, many) increase the likelihood that the statement is true.</a:t>
            </a:r>
          </a:p>
          <a:p>
            <a:pPr lvl="1"/>
            <a:r>
              <a:rPr lang="en-US" sz="5600" b="0" dirty="0"/>
              <a:t>Here is a more complete list of QUALIFIERS.</a:t>
            </a:r>
          </a:p>
        </p:txBody>
      </p:sp>
      <p:sp>
        <p:nvSpPr>
          <p:cNvPr id="6" name="Content Placeholder 5"/>
          <p:cNvSpPr>
            <a:spLocks noGrp="1"/>
          </p:cNvSpPr>
          <p:nvPr>
            <p:ph sz="half" idx="2"/>
          </p:nvPr>
        </p:nvSpPr>
        <p:spPr>
          <a:xfrm>
            <a:off x="217902" y="2068932"/>
            <a:ext cx="2206321" cy="2722808"/>
          </a:xfrm>
        </p:spPr>
        <p:txBody>
          <a:bodyPr/>
          <a:lstStyle/>
          <a:p>
            <a:pPr algn="l"/>
            <a:r>
              <a:rPr lang="en-US" dirty="0"/>
              <a:t>usually</a:t>
            </a:r>
          </a:p>
          <a:p>
            <a:pPr algn="l"/>
            <a:r>
              <a:rPr lang="en-US" dirty="0"/>
              <a:t>some</a:t>
            </a:r>
          </a:p>
          <a:p>
            <a:pPr algn="l"/>
            <a:r>
              <a:rPr lang="en-US" dirty="0"/>
              <a:t>probably</a:t>
            </a:r>
          </a:p>
          <a:p>
            <a:pPr algn="l"/>
            <a:r>
              <a:rPr lang="en-US" dirty="0"/>
              <a:t>might</a:t>
            </a:r>
          </a:p>
          <a:p>
            <a:pPr algn="l"/>
            <a:r>
              <a:rPr lang="en-US" dirty="0"/>
              <a:t>sometimes</a:t>
            </a:r>
          </a:p>
          <a:p>
            <a:pPr algn="l"/>
            <a:r>
              <a:rPr lang="en-US" dirty="0"/>
              <a:t>unlikely</a:t>
            </a:r>
          </a:p>
          <a:p>
            <a:pPr marL="0" indent="0" algn="l">
              <a:buNone/>
            </a:pPr>
            <a:endParaRPr lang="en-US" dirty="0"/>
          </a:p>
          <a:p>
            <a:endParaRPr lang="en-US" dirty="0"/>
          </a:p>
          <a:p>
            <a:endParaRPr lang="en-US" dirty="0"/>
          </a:p>
          <a:p>
            <a:endParaRPr lang="en-US" dirty="0"/>
          </a:p>
          <a:p>
            <a:endParaRPr lang="en-US" dirty="0"/>
          </a:p>
        </p:txBody>
      </p:sp>
      <p:sp>
        <p:nvSpPr>
          <p:cNvPr id="8" name="Content Placeholder 7"/>
          <p:cNvSpPr>
            <a:spLocks noGrp="1"/>
          </p:cNvSpPr>
          <p:nvPr>
            <p:ph sz="quarter" idx="4"/>
          </p:nvPr>
        </p:nvSpPr>
        <p:spPr>
          <a:xfrm>
            <a:off x="5922486" y="2059309"/>
            <a:ext cx="2707758" cy="2276294"/>
          </a:xfrm>
        </p:spPr>
        <p:txBody>
          <a:bodyPr/>
          <a:lstStyle/>
          <a:p>
            <a:pPr algn="l"/>
            <a:r>
              <a:rPr lang="en-US" dirty="0"/>
              <a:t>often</a:t>
            </a:r>
          </a:p>
          <a:p>
            <a:pPr algn="l"/>
            <a:r>
              <a:rPr lang="en-US" dirty="0"/>
              <a:t>many</a:t>
            </a:r>
          </a:p>
          <a:p>
            <a:pPr algn="l"/>
            <a:r>
              <a:rPr lang="en-US" dirty="0"/>
              <a:t>apt to</a:t>
            </a:r>
          </a:p>
          <a:p>
            <a:pPr algn="l"/>
            <a:r>
              <a:rPr lang="en-US" dirty="0"/>
              <a:t>may</a:t>
            </a:r>
          </a:p>
          <a:p>
            <a:pPr algn="l"/>
            <a:r>
              <a:rPr lang="en-US" dirty="0"/>
              <a:t>most</a:t>
            </a:r>
          </a:p>
        </p:txBody>
      </p:sp>
      <p:sp>
        <p:nvSpPr>
          <p:cNvPr id="10" name="Content Placeholder 7">
            <a:extLst>
              <a:ext uri="{FF2B5EF4-FFF2-40B4-BE49-F238E27FC236}">
                <a16:creationId xmlns:a16="http://schemas.microsoft.com/office/drawing/2014/main" id="{112AEA6F-99C7-4BC9-81E6-4E64DEA6648D}"/>
              </a:ext>
            </a:extLst>
          </p:cNvPr>
          <p:cNvSpPr txBox="1">
            <a:spLocks/>
          </p:cNvSpPr>
          <p:nvPr/>
        </p:nvSpPr>
        <p:spPr>
          <a:xfrm>
            <a:off x="2828011" y="2058436"/>
            <a:ext cx="2860158" cy="2722807"/>
          </a:xfrm>
          <a:prstGeom prst="rect">
            <a:avLst/>
          </a:prstGeom>
        </p:spPr>
        <p:txBody>
          <a:bodyPr vert="horz" lIns="91440" tIns="45720" rIns="91440" bIns="45720" rtlCol="0">
            <a:normAutofit/>
          </a:bodyPr>
          <a:lstStyle>
            <a:lvl1pPr marL="342900" indent="-342900" algn="ctr"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ctr"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ctr"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ctr"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ctr"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lgn="l"/>
            <a:r>
              <a:rPr lang="en-US" dirty="0"/>
              <a:t>frequently</a:t>
            </a:r>
          </a:p>
          <a:p>
            <a:pPr algn="l"/>
            <a:r>
              <a:rPr lang="en-US" dirty="0"/>
              <a:t>seldom</a:t>
            </a:r>
          </a:p>
          <a:p>
            <a:pPr algn="l"/>
            <a:r>
              <a:rPr lang="en-US" dirty="0"/>
              <a:t>a majority</a:t>
            </a:r>
          </a:p>
          <a:p>
            <a:pPr algn="l"/>
            <a:r>
              <a:rPr lang="en-US" dirty="0"/>
              <a:t>a few</a:t>
            </a:r>
          </a:p>
          <a:p>
            <a:pPr algn="l"/>
            <a:r>
              <a:rPr lang="en-US" dirty="0"/>
              <a:t>much</a:t>
            </a:r>
          </a:p>
        </p:txBody>
      </p:sp>
    </p:spTree>
    <p:extLst>
      <p:ext uri="{BB962C8B-B14F-4D97-AF65-F5344CB8AC3E}">
        <p14:creationId xmlns:p14="http://schemas.microsoft.com/office/powerpoint/2010/main" val="2125702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195980"/>
            <a:ext cx="8246070" cy="763526"/>
          </a:xfrm>
        </p:spPr>
        <p:txBody>
          <a:bodyPr>
            <a:normAutofit fontScale="90000"/>
          </a:bodyPr>
          <a:lstStyle/>
          <a:p>
            <a:r>
              <a:rPr lang="en-US" dirty="0"/>
              <a:t>Guidelines for Answering </a:t>
            </a:r>
            <a:br>
              <a:rPr lang="en-US" dirty="0"/>
            </a:br>
            <a:r>
              <a:rPr lang="en-US" dirty="0"/>
              <a:t>True/False Questions</a:t>
            </a:r>
          </a:p>
        </p:txBody>
      </p:sp>
      <p:sp>
        <p:nvSpPr>
          <p:cNvPr id="3" name="Content Placeholder 2"/>
          <p:cNvSpPr>
            <a:spLocks noGrp="1"/>
          </p:cNvSpPr>
          <p:nvPr>
            <p:ph idx="1"/>
          </p:nvPr>
        </p:nvSpPr>
        <p:spPr>
          <a:xfrm>
            <a:off x="448965" y="1706468"/>
            <a:ext cx="8246070" cy="3122012"/>
          </a:xfrm>
        </p:spPr>
        <p:txBody>
          <a:bodyPr>
            <a:normAutofit fontScale="55000" lnSpcReduction="20000"/>
          </a:bodyPr>
          <a:lstStyle/>
          <a:p>
            <a:r>
              <a:rPr lang="en-US" sz="2900" b="1" dirty="0"/>
              <a:t>Negative words or prefixes complicate the statement.</a:t>
            </a:r>
          </a:p>
          <a:p>
            <a:pPr lvl="1"/>
            <a:r>
              <a:rPr lang="en-US" sz="2900" dirty="0"/>
              <a:t>The prefixes (un-, </a:t>
            </a:r>
            <a:r>
              <a:rPr lang="en-US" sz="2900" dirty="0" err="1"/>
              <a:t>im</a:t>
            </a:r>
            <a:r>
              <a:rPr lang="en-US" sz="2900" dirty="0"/>
              <a:t>-, miss-) will alter the meaning of the statement. </a:t>
            </a:r>
          </a:p>
          <a:p>
            <a:pPr lvl="1"/>
            <a:r>
              <a:rPr lang="en-US" sz="2900" dirty="0"/>
              <a:t>Double negative make a positive. For example “not uncommon” actually means common.</a:t>
            </a:r>
          </a:p>
          <a:p>
            <a:endParaRPr lang="en-US" sz="2900" dirty="0"/>
          </a:p>
          <a:p>
            <a:r>
              <a:rPr lang="en-US" sz="2900" b="1" dirty="0"/>
              <a:t>Questions that state a reason tend to be false.</a:t>
            </a:r>
          </a:p>
          <a:p>
            <a:pPr lvl="1"/>
            <a:r>
              <a:rPr lang="en-US" sz="2900" dirty="0"/>
              <a:t>Words in the statement that cause justification or reason (since, because, when, if) tend to make the statement false.</a:t>
            </a:r>
          </a:p>
          <a:p>
            <a:pPr lvl="1"/>
            <a:r>
              <a:rPr lang="en-US" sz="2900" dirty="0"/>
              <a:t>Pay close attention, the reason that is given may be incorrect or incomplete.</a:t>
            </a:r>
          </a:p>
          <a:p>
            <a:pPr lvl="1"/>
            <a:endParaRPr lang="en-US" sz="2900" dirty="0"/>
          </a:p>
          <a:p>
            <a:r>
              <a:rPr lang="en-US" sz="2900" b="1" dirty="0"/>
              <a:t>There is no substitute for the truth.</a:t>
            </a:r>
          </a:p>
          <a:p>
            <a:pPr lvl="1"/>
            <a:r>
              <a:rPr lang="en-US" sz="2900" dirty="0"/>
              <a:t>Concentrated hours of study is the best way to prepare true-false questions.</a:t>
            </a:r>
          </a:p>
          <a:p>
            <a:pPr lvl="1"/>
            <a:r>
              <a:rPr lang="en-US" sz="2900" dirty="0"/>
              <a:t>Teachers, however, often try to test your memory of the material by slightly altering it.</a:t>
            </a:r>
          </a:p>
          <a:p>
            <a:endParaRPr lang="en-US" dirty="0"/>
          </a:p>
        </p:txBody>
      </p:sp>
    </p:spTree>
    <p:extLst>
      <p:ext uri="{BB962C8B-B14F-4D97-AF65-F5344CB8AC3E}">
        <p14:creationId xmlns:p14="http://schemas.microsoft.com/office/powerpoint/2010/main" val="1405983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181804"/>
            <a:ext cx="8246070" cy="763526"/>
          </a:xfrm>
        </p:spPr>
        <p:txBody>
          <a:bodyPr>
            <a:normAutofit fontScale="90000"/>
          </a:bodyPr>
          <a:lstStyle/>
          <a:p>
            <a:r>
              <a:rPr lang="en-US" dirty="0"/>
              <a:t>Guidelines for Answering </a:t>
            </a:r>
            <a:br>
              <a:rPr lang="en-US" dirty="0"/>
            </a:br>
            <a:r>
              <a:rPr lang="en-US" dirty="0"/>
              <a:t>Multiple-choice Questions</a:t>
            </a:r>
          </a:p>
        </p:txBody>
      </p:sp>
      <p:sp>
        <p:nvSpPr>
          <p:cNvPr id="3" name="Content Placeholder 2"/>
          <p:cNvSpPr>
            <a:spLocks noGrp="1"/>
          </p:cNvSpPr>
          <p:nvPr>
            <p:ph idx="1"/>
          </p:nvPr>
        </p:nvSpPr>
        <p:spPr>
          <a:xfrm>
            <a:off x="448965" y="1706468"/>
            <a:ext cx="8246070" cy="3122012"/>
          </a:xfrm>
        </p:spPr>
        <p:txBody>
          <a:bodyPr>
            <a:normAutofit fontScale="55000" lnSpcReduction="20000"/>
          </a:bodyPr>
          <a:lstStyle/>
          <a:p>
            <a:r>
              <a:rPr lang="en-US" sz="2900" b="1" dirty="0"/>
              <a:t>Formulate your own answer before reading the options.</a:t>
            </a:r>
          </a:p>
          <a:p>
            <a:pPr lvl="1"/>
            <a:r>
              <a:rPr lang="en-US" sz="2900" dirty="0"/>
              <a:t>Focus on finding an answer without the help of the alternatives. </a:t>
            </a:r>
          </a:p>
          <a:p>
            <a:pPr lvl="1"/>
            <a:r>
              <a:rPr lang="en-US" sz="2900" dirty="0"/>
              <a:t>This process will increase your concentration.</a:t>
            </a:r>
          </a:p>
          <a:p>
            <a:pPr lvl="1"/>
            <a:r>
              <a:rPr lang="en-US" sz="2900" dirty="0"/>
              <a:t>Doing this will help you exercise your memory.</a:t>
            </a:r>
          </a:p>
          <a:p>
            <a:endParaRPr lang="en-US" sz="2900" dirty="0"/>
          </a:p>
          <a:p>
            <a:r>
              <a:rPr lang="en-US" sz="2900" b="1" dirty="0"/>
              <a:t>Eliminate unlikely answers first.</a:t>
            </a:r>
          </a:p>
          <a:p>
            <a:pPr lvl="1"/>
            <a:r>
              <a:rPr lang="en-US" sz="2900" dirty="0"/>
              <a:t>Quickly eliminating two alternatives may increase your probability to 50/50 or better.</a:t>
            </a:r>
          </a:p>
          <a:p>
            <a:pPr lvl="1"/>
            <a:r>
              <a:rPr lang="en-US" sz="2900" dirty="0"/>
              <a:t>Use the true-false methods described earlier and find the false alternative.</a:t>
            </a:r>
          </a:p>
          <a:p>
            <a:pPr lvl="1"/>
            <a:endParaRPr lang="en-US" sz="2900" dirty="0"/>
          </a:p>
          <a:p>
            <a:r>
              <a:rPr lang="en-US" sz="2900" b="1" dirty="0"/>
              <a:t>Select numbered answers from the middle range, not the extremes.</a:t>
            </a:r>
          </a:p>
          <a:p>
            <a:pPr lvl="1"/>
            <a:r>
              <a:rPr lang="en-US" sz="2900" dirty="0"/>
              <a:t>For example, if the height of a mountain is requested, eliminate 20,000 feet (high), and 3,000 feet (low). Then choose between 8,000 feet and 11,000 feet.</a:t>
            </a:r>
          </a:p>
          <a:p>
            <a:endParaRPr lang="en-US" dirty="0"/>
          </a:p>
        </p:txBody>
      </p:sp>
    </p:spTree>
    <p:extLst>
      <p:ext uri="{BB962C8B-B14F-4D97-AF65-F5344CB8AC3E}">
        <p14:creationId xmlns:p14="http://schemas.microsoft.com/office/powerpoint/2010/main" val="15606794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3013</Words>
  <Application>Microsoft Office PowerPoint</Application>
  <PresentationFormat>On-screen Show (16:9)</PresentationFormat>
  <Paragraphs>347</Paragraphs>
  <Slides>45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Cambria Math</vt:lpstr>
      <vt:lpstr>Catamaran</vt:lpstr>
      <vt:lpstr>Times New Roman</vt:lpstr>
      <vt:lpstr>Office Theme</vt:lpstr>
      <vt:lpstr>Alvin Webb, Jr.   Student Success Coach  Student Success Initiatives</vt:lpstr>
      <vt:lpstr>Starting the exam</vt:lpstr>
      <vt:lpstr>Starting the exam</vt:lpstr>
      <vt:lpstr>Starting the exam</vt:lpstr>
      <vt:lpstr>Guidelines for Answering  True/False Questions</vt:lpstr>
      <vt:lpstr>Guidelines for Answering  True/False Questions</vt:lpstr>
      <vt:lpstr>Guidelines for Answering  True/False Questions</vt:lpstr>
      <vt:lpstr>Guidelines for Answering  True/False Questions</vt:lpstr>
      <vt:lpstr>Guidelines for Answering  Multiple-choice Questions</vt:lpstr>
      <vt:lpstr>Guidelines for Answering  Multiple-choice Questions</vt:lpstr>
      <vt:lpstr>Guidelines for Answering  Matching Questions</vt:lpstr>
      <vt:lpstr>Guidelines for Answering  Fill-in-the-blank Questions</vt:lpstr>
      <vt:lpstr>Guidelines for  Essay Questions</vt:lpstr>
      <vt:lpstr>Guidelines for  Essay Questions</vt:lpstr>
      <vt:lpstr>ATI TEAS:   The actual exam</vt:lpstr>
      <vt:lpstr>ATI TEAS: The actual exam</vt:lpstr>
      <vt:lpstr>Number and Algebra</vt:lpstr>
      <vt:lpstr>Number and Algebra</vt:lpstr>
      <vt:lpstr>Number and Algebra</vt:lpstr>
      <vt:lpstr>Number and Algebra</vt:lpstr>
      <vt:lpstr>Number and Algebra</vt:lpstr>
      <vt:lpstr>Number and Algebra</vt:lpstr>
      <vt:lpstr>Number and Algebra</vt:lpstr>
      <vt:lpstr>Measurement and Data</vt:lpstr>
      <vt:lpstr>Measurement and Data</vt:lpstr>
      <vt:lpstr>Measurement and Data</vt:lpstr>
      <vt:lpstr>Measurement and Data</vt:lpstr>
      <vt:lpstr>Measurement and Data</vt:lpstr>
      <vt:lpstr>Measurement and Data</vt:lpstr>
      <vt:lpstr>Measurement and Data</vt:lpstr>
      <vt:lpstr>Measurement and Data</vt:lpstr>
      <vt:lpstr>Measurement and Data</vt:lpstr>
      <vt:lpstr>Number and Algebra  Answers</vt:lpstr>
      <vt:lpstr>Measurement and Data  Answers</vt:lpstr>
      <vt:lpstr>TEAS Math: What to Expect</vt:lpstr>
      <vt:lpstr>TEAS MATH:  What Do You Need to Know</vt:lpstr>
      <vt:lpstr>TEAS MATH:  What Do You Need to Know</vt:lpstr>
      <vt:lpstr>TEAS MATH:  What Do You Need to Know</vt:lpstr>
      <vt:lpstr>TEAS MATH:  What Do You Need to Know</vt:lpstr>
      <vt:lpstr>TEAS MATH:  What Do You Need to Know</vt:lpstr>
      <vt:lpstr>TEAS MATH:  What Do You Need to Know</vt:lpstr>
      <vt:lpstr>Additional Resources</vt:lpstr>
      <vt:lpstr>     Additional Resources</vt:lpstr>
      <vt:lpstr>ATI TEAS  Overview, facts and study tips</vt:lpstr>
      <vt:lpstr>Hope you do well. Cheers!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2020-10-19T14:22:55Z</dcterms:modified>
</cp:coreProperties>
</file>